
<file path=[Content_Types].xml><?xml version="1.0" encoding="utf-8"?>
<Types xmlns="http://schemas.openxmlformats.org/package/2006/content-types">
  <Default Extension="avi" ContentType="video/x-msvideo"/>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6" r:id="rId1"/>
    <p:sldMasterId id="2147483878" r:id="rId2"/>
  </p:sldMasterIdLst>
  <p:notesMasterIdLst>
    <p:notesMasterId r:id="rId21"/>
  </p:notesMasterIdLst>
  <p:sldIdLst>
    <p:sldId id="296" r:id="rId3"/>
    <p:sldId id="257" r:id="rId4"/>
    <p:sldId id="297" r:id="rId5"/>
    <p:sldId id="315" r:id="rId6"/>
    <p:sldId id="298" r:id="rId7"/>
    <p:sldId id="300" r:id="rId8"/>
    <p:sldId id="301" r:id="rId9"/>
    <p:sldId id="302" r:id="rId10"/>
    <p:sldId id="303" r:id="rId11"/>
    <p:sldId id="304" r:id="rId12"/>
    <p:sldId id="305" r:id="rId13"/>
    <p:sldId id="316" r:id="rId14"/>
    <p:sldId id="317" r:id="rId15"/>
    <p:sldId id="318" r:id="rId16"/>
    <p:sldId id="314" r:id="rId17"/>
    <p:sldId id="313" r:id="rId18"/>
    <p:sldId id="312" r:id="rId19"/>
    <p:sldId id="309"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Lexend Deca" panose="020B0604020202020204" charset="-78"/>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9127"/>
    <a:srgbClr val="2E40EF"/>
    <a:srgbClr val="5169FF"/>
    <a:srgbClr val="273D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87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53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00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04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634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99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8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11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30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10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07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42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27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87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691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extLst>
      <p:ext uri="{BB962C8B-B14F-4D97-AF65-F5344CB8AC3E}">
        <p14:creationId xmlns:p14="http://schemas.microsoft.com/office/powerpoint/2010/main" val="181217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47451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4064815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19952B-0A1E-C261-2AFF-4EE76DD9AB75}"/>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D71E220-A0D9-7951-B0D1-C973299C65B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926BF96-91CC-1328-FAFC-F20E5FD907BA}"/>
              </a:ext>
            </a:extLst>
          </p:cNvPr>
          <p:cNvSpPr>
            <a:spLocks noGrp="1"/>
          </p:cNvSpPr>
          <p:nvPr>
            <p:ph type="dt" sz="half" idx="10"/>
          </p:nvPr>
        </p:nvSpPr>
        <p:spPr/>
        <p:txBody>
          <a:bodyPr/>
          <a:lstStyle/>
          <a:p>
            <a:fld id="{4BDF68E2-58F2-4D09-BE8B-E3BD06533059}" type="datetimeFigureOut">
              <a:rPr lang="en-US" smtClean="0"/>
              <a:t>6/16/2022</a:t>
            </a:fld>
            <a:endParaRPr lang="en-US" dirty="0"/>
          </a:p>
        </p:txBody>
      </p:sp>
      <p:sp>
        <p:nvSpPr>
          <p:cNvPr id="5" name="Segnaposto piè di pagina 4">
            <a:extLst>
              <a:ext uri="{FF2B5EF4-FFF2-40B4-BE49-F238E27FC236}">
                <a16:creationId xmlns:a16="http://schemas.microsoft.com/office/drawing/2014/main" id="{E4EB61A1-09DC-7AE7-B602-E14E52E90C4A}"/>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637E0060-C3B6-8818-7FB4-F4B750B225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9768337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C83C9D-A9E8-DFB6-2DF5-2F7F014F2A5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665D359-7913-B767-FDCE-23DC6253DF5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5AD5EC-F3F0-C147-8FDC-09A0B6BF8577}"/>
              </a:ext>
            </a:extLst>
          </p:cNvPr>
          <p:cNvSpPr>
            <a:spLocks noGrp="1"/>
          </p:cNvSpPr>
          <p:nvPr>
            <p:ph type="dt" sz="half" idx="10"/>
          </p:nvPr>
        </p:nvSpPr>
        <p:spPr/>
        <p:txBody>
          <a:bodyPr/>
          <a:lstStyle/>
          <a:p>
            <a:fld id="{528FC5F6-F338-4AE4-BB23-26385BCFC423}" type="datetimeFigureOut">
              <a:rPr lang="en-US" smtClean="0"/>
              <a:t>6/16/2022</a:t>
            </a:fld>
            <a:endParaRPr lang="en-US" dirty="0"/>
          </a:p>
        </p:txBody>
      </p:sp>
      <p:sp>
        <p:nvSpPr>
          <p:cNvPr id="5" name="Segnaposto piè di pagina 4">
            <a:extLst>
              <a:ext uri="{FF2B5EF4-FFF2-40B4-BE49-F238E27FC236}">
                <a16:creationId xmlns:a16="http://schemas.microsoft.com/office/drawing/2014/main" id="{5DA4505E-0A94-8D7D-126B-C8A5988E2D5C}"/>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44046B4A-1119-C155-738E-B47F4E847E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9911683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6EAABB-8A29-84E8-71E5-A99E9B826B4B}"/>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EC1F0E9-6E56-0C1C-06EC-DDC6C6192EB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51C9090-AEA3-8069-1DB1-D7A5FF85AA44}"/>
              </a:ext>
            </a:extLst>
          </p:cNvPr>
          <p:cNvSpPr>
            <a:spLocks noGrp="1"/>
          </p:cNvSpPr>
          <p:nvPr>
            <p:ph type="dt" sz="half" idx="10"/>
          </p:nvPr>
        </p:nvSpPr>
        <p:spPr/>
        <p:txBody>
          <a:bodyPr/>
          <a:lstStyle/>
          <a:p>
            <a:fld id="{20EBB0C4-6273-4C6E-B9BD-2EDC30F1CD52}" type="datetimeFigureOut">
              <a:rPr lang="en-US" smtClean="0"/>
              <a:t>6/16/2022</a:t>
            </a:fld>
            <a:endParaRPr lang="en-US" dirty="0"/>
          </a:p>
        </p:txBody>
      </p:sp>
      <p:sp>
        <p:nvSpPr>
          <p:cNvPr id="5" name="Segnaposto piè di pagina 4">
            <a:extLst>
              <a:ext uri="{FF2B5EF4-FFF2-40B4-BE49-F238E27FC236}">
                <a16:creationId xmlns:a16="http://schemas.microsoft.com/office/drawing/2014/main" id="{FF1569E2-8BAA-83A7-8A1D-7B4C1BA72680}"/>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E498DF75-32CD-6A34-C17F-F274CAC5AE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84836156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9D8CDB-ECD8-2FD3-1D65-B2FD4EAE0FE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B34D1FB-5C12-868E-DC2E-7B953409182C}"/>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6274BF6-D703-21BA-B5A1-A3BD7B43A9E4}"/>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1B3AEAF-F466-87AA-C21B-5FBA18A2A5BC}"/>
              </a:ext>
            </a:extLst>
          </p:cNvPr>
          <p:cNvSpPr>
            <a:spLocks noGrp="1"/>
          </p:cNvSpPr>
          <p:nvPr>
            <p:ph type="dt" sz="half" idx="10"/>
          </p:nvPr>
        </p:nvSpPr>
        <p:spPr/>
        <p:txBody>
          <a:bodyPr/>
          <a:lstStyle/>
          <a:p>
            <a:fld id="{19AB4D41-86C1-4908-B66A-0B50CEB3BF29}" type="datetimeFigureOut">
              <a:rPr lang="en-US" smtClean="0"/>
              <a:t>6/16/2022</a:t>
            </a:fld>
            <a:endParaRPr lang="en-US" dirty="0"/>
          </a:p>
        </p:txBody>
      </p:sp>
      <p:sp>
        <p:nvSpPr>
          <p:cNvPr id="6" name="Segnaposto piè di pagina 5">
            <a:extLst>
              <a:ext uri="{FF2B5EF4-FFF2-40B4-BE49-F238E27FC236}">
                <a16:creationId xmlns:a16="http://schemas.microsoft.com/office/drawing/2014/main" id="{6669D191-D94C-0549-3BDA-5BB25A821C94}"/>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A581D979-5ABE-2ADD-8DD4-FFD86542A1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6690711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13842A-DB90-A37B-19EC-153666B288FD}"/>
              </a:ext>
            </a:extLst>
          </p:cNvPr>
          <p:cNvSpPr>
            <a:spLocks noGrp="1"/>
          </p:cNvSpPr>
          <p:nvPr>
            <p:ph type="title"/>
          </p:nvPr>
        </p:nvSpPr>
        <p:spPr>
          <a:xfrm>
            <a:off x="629841" y="273844"/>
            <a:ext cx="7886700" cy="99417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77A3625-3253-2459-9190-52CEA2BBAA6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6B66A7A-657F-1A41-754C-0D4414446014}"/>
              </a:ext>
            </a:extLst>
          </p:cNvPr>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CD615C3-7EE1-3C15-0DCD-7F3E51A7856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2D14FF7-9CE3-2B36-3B11-6BEF6978E062}"/>
              </a:ext>
            </a:extLst>
          </p:cNvPr>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B54F92B-08F2-5F23-1C7F-884CAD9BDAB0}"/>
              </a:ext>
            </a:extLst>
          </p:cNvPr>
          <p:cNvSpPr>
            <a:spLocks noGrp="1"/>
          </p:cNvSpPr>
          <p:nvPr>
            <p:ph type="dt" sz="half" idx="10"/>
          </p:nvPr>
        </p:nvSpPr>
        <p:spPr/>
        <p:txBody>
          <a:bodyPr/>
          <a:lstStyle/>
          <a:p>
            <a:fld id="{98624D31-43A5-475A-80CF-332C9F6DCF35}" type="datetimeFigureOut">
              <a:rPr lang="en-US" smtClean="0"/>
              <a:t>6/16/2022</a:t>
            </a:fld>
            <a:endParaRPr lang="en-US" dirty="0"/>
          </a:p>
        </p:txBody>
      </p:sp>
      <p:sp>
        <p:nvSpPr>
          <p:cNvPr id="8" name="Segnaposto piè di pagina 7">
            <a:extLst>
              <a:ext uri="{FF2B5EF4-FFF2-40B4-BE49-F238E27FC236}">
                <a16:creationId xmlns:a16="http://schemas.microsoft.com/office/drawing/2014/main" id="{23A277C2-2BEE-BF96-E678-1CF1BF95DC09}"/>
              </a:ext>
            </a:extLst>
          </p:cNvPr>
          <p:cNvSpPr>
            <a:spLocks noGrp="1"/>
          </p:cNvSpPr>
          <p:nvPr>
            <p:ph type="ftr" sz="quarter" idx="11"/>
          </p:nvPr>
        </p:nvSpPr>
        <p:spPr/>
        <p:txBody>
          <a:bodyPr/>
          <a:lstStyle/>
          <a:p>
            <a:endParaRPr lang="en-US" dirty="0"/>
          </a:p>
        </p:txBody>
      </p:sp>
      <p:sp>
        <p:nvSpPr>
          <p:cNvPr id="9" name="Segnaposto numero diapositiva 8">
            <a:extLst>
              <a:ext uri="{FF2B5EF4-FFF2-40B4-BE49-F238E27FC236}">
                <a16:creationId xmlns:a16="http://schemas.microsoft.com/office/drawing/2014/main" id="{6A0EB059-B9F7-A296-0892-9C0E67E234A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07613335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B3ACDA-C100-31D5-E8EF-31B750E6B6D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19F7DBE-728B-798C-7EB3-B416573A3AB2}"/>
              </a:ext>
            </a:extLst>
          </p:cNvPr>
          <p:cNvSpPr>
            <a:spLocks noGrp="1"/>
          </p:cNvSpPr>
          <p:nvPr>
            <p:ph type="dt" sz="half" idx="10"/>
          </p:nvPr>
        </p:nvSpPr>
        <p:spPr/>
        <p:txBody>
          <a:bodyPr/>
          <a:lstStyle/>
          <a:p>
            <a:fld id="{C8C39B41-D8B5-4052-B551-9B5525EAA8B6}" type="datetimeFigureOut">
              <a:rPr lang="en-US" smtClean="0"/>
              <a:t>6/16/2022</a:t>
            </a:fld>
            <a:endParaRPr lang="en-US" dirty="0"/>
          </a:p>
        </p:txBody>
      </p:sp>
      <p:sp>
        <p:nvSpPr>
          <p:cNvPr id="4" name="Segnaposto piè di pagina 3">
            <a:extLst>
              <a:ext uri="{FF2B5EF4-FFF2-40B4-BE49-F238E27FC236}">
                <a16:creationId xmlns:a16="http://schemas.microsoft.com/office/drawing/2014/main" id="{A9333945-C097-D005-4F16-CCE43EB57B77}"/>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605B9C42-5E69-C6B3-BF67-1551CCFB99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5274129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38FE094-CBF8-C79B-6D6C-6FE031D8DB1E}"/>
              </a:ext>
            </a:extLst>
          </p:cNvPr>
          <p:cNvSpPr>
            <a:spLocks noGrp="1"/>
          </p:cNvSpPr>
          <p:nvPr>
            <p:ph type="dt" sz="half" idx="10"/>
          </p:nvPr>
        </p:nvSpPr>
        <p:spPr/>
        <p:txBody>
          <a:bodyPr/>
          <a:lstStyle/>
          <a:p>
            <a:fld id="{4D94136C-8742-45B2-AF27-D93DF72833A9}" type="datetimeFigureOut">
              <a:rPr lang="en-US" smtClean="0"/>
              <a:t>6/16/2022</a:t>
            </a:fld>
            <a:endParaRPr lang="en-US" dirty="0"/>
          </a:p>
        </p:txBody>
      </p:sp>
      <p:sp>
        <p:nvSpPr>
          <p:cNvPr id="3" name="Segnaposto piè di pagina 2">
            <a:extLst>
              <a:ext uri="{FF2B5EF4-FFF2-40B4-BE49-F238E27FC236}">
                <a16:creationId xmlns:a16="http://schemas.microsoft.com/office/drawing/2014/main" id="{C82392D4-FFA3-E2B1-4B5D-63EA75040529}"/>
              </a:ext>
            </a:extLst>
          </p:cNvPr>
          <p:cNvSpPr>
            <a:spLocks noGrp="1"/>
          </p:cNvSpPr>
          <p:nvPr>
            <p:ph type="ftr" sz="quarter" idx="11"/>
          </p:nvPr>
        </p:nvSpPr>
        <p:spPr/>
        <p:txBody>
          <a:bodyPr/>
          <a:lstStyle/>
          <a:p>
            <a:endParaRPr lang="en-US" dirty="0"/>
          </a:p>
        </p:txBody>
      </p:sp>
      <p:sp>
        <p:nvSpPr>
          <p:cNvPr id="4" name="Segnaposto numero diapositiva 3">
            <a:extLst>
              <a:ext uri="{FF2B5EF4-FFF2-40B4-BE49-F238E27FC236}">
                <a16:creationId xmlns:a16="http://schemas.microsoft.com/office/drawing/2014/main" id="{5981D3E1-D5BD-F0EA-D00D-DDBD00B85F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395078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9EC431-53DB-E9AC-C7CF-4BFEBAA53CB3}"/>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951A4C-BAAF-E005-02F9-7BCB9FE4F9E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7472E61-FD31-CC12-E094-182B38EB1FC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7F640FB-03BD-9BE6-D89B-2A84D3D618F5}"/>
              </a:ext>
            </a:extLst>
          </p:cNvPr>
          <p:cNvSpPr>
            <a:spLocks noGrp="1"/>
          </p:cNvSpPr>
          <p:nvPr>
            <p:ph type="dt" sz="half" idx="10"/>
          </p:nvPr>
        </p:nvSpPr>
        <p:spPr/>
        <p:txBody>
          <a:bodyPr/>
          <a:lstStyle/>
          <a:p>
            <a:fld id="{32ABBEA6-7C60-4B02-AE87-00D78D8422AF}" type="datetimeFigureOut">
              <a:rPr lang="en-US" smtClean="0"/>
              <a:t>6/16/2022</a:t>
            </a:fld>
            <a:endParaRPr lang="en-US" dirty="0"/>
          </a:p>
        </p:txBody>
      </p:sp>
      <p:sp>
        <p:nvSpPr>
          <p:cNvPr id="6" name="Segnaposto piè di pagina 5">
            <a:extLst>
              <a:ext uri="{FF2B5EF4-FFF2-40B4-BE49-F238E27FC236}">
                <a16:creationId xmlns:a16="http://schemas.microsoft.com/office/drawing/2014/main" id="{3A5C4513-1854-27BE-E6BF-5FCE9702C33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CFA5381C-AC6B-697B-9F87-8B78FC60F1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1723468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extLst>
      <p:ext uri="{BB962C8B-B14F-4D97-AF65-F5344CB8AC3E}">
        <p14:creationId xmlns:p14="http://schemas.microsoft.com/office/powerpoint/2010/main" val="1648110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C10C46-45C8-7034-A5F1-78A9BD0C0702}"/>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9725380-2B7F-60F8-218D-2D854C20486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08B5ADBB-AFC1-04BA-BA5C-7185258B0A5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A908AB1-BFBE-AC96-DE9A-788F87B241A8}"/>
              </a:ext>
            </a:extLst>
          </p:cNvPr>
          <p:cNvSpPr>
            <a:spLocks noGrp="1"/>
          </p:cNvSpPr>
          <p:nvPr>
            <p:ph type="dt" sz="half" idx="10"/>
          </p:nvPr>
        </p:nvSpPr>
        <p:spPr/>
        <p:txBody>
          <a:bodyPr/>
          <a:lstStyle/>
          <a:p>
            <a:fld id="{C9CAD897-D46E-4AD2-BD9B-49DD3E640873}" type="datetimeFigureOut">
              <a:rPr lang="en-US" smtClean="0"/>
              <a:t>6/16/2022</a:t>
            </a:fld>
            <a:endParaRPr lang="en-US" dirty="0"/>
          </a:p>
        </p:txBody>
      </p:sp>
      <p:sp>
        <p:nvSpPr>
          <p:cNvPr id="6" name="Segnaposto piè di pagina 5">
            <a:extLst>
              <a:ext uri="{FF2B5EF4-FFF2-40B4-BE49-F238E27FC236}">
                <a16:creationId xmlns:a16="http://schemas.microsoft.com/office/drawing/2014/main" id="{F1DC3117-2425-5CE2-4BF8-1A456C6BBB14}"/>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4D3D367E-D7F4-C533-A199-BDE34E92C0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77349859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17833-7A78-0837-5205-20D0590F70B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02B8266-DB04-C9F5-B6E8-04061DB81C7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8CD780-6532-A9F3-C2DC-CCF94E9AE4BD}"/>
              </a:ext>
            </a:extLst>
          </p:cNvPr>
          <p:cNvSpPr>
            <a:spLocks noGrp="1"/>
          </p:cNvSpPr>
          <p:nvPr>
            <p:ph type="dt" sz="half" idx="10"/>
          </p:nvPr>
        </p:nvSpPr>
        <p:spPr/>
        <p:txBody>
          <a:bodyPr/>
          <a:lstStyle/>
          <a:p>
            <a:fld id="{2E2D6473-DF6D-4702-B328-E0DD40540A4E}" type="datetimeFigureOut">
              <a:rPr lang="en-US" smtClean="0"/>
              <a:t>6/16/2022</a:t>
            </a:fld>
            <a:endParaRPr lang="en-US" dirty="0"/>
          </a:p>
        </p:txBody>
      </p:sp>
      <p:sp>
        <p:nvSpPr>
          <p:cNvPr id="5" name="Segnaposto piè di pagina 4">
            <a:extLst>
              <a:ext uri="{FF2B5EF4-FFF2-40B4-BE49-F238E27FC236}">
                <a16:creationId xmlns:a16="http://schemas.microsoft.com/office/drawing/2014/main" id="{ACA0E65A-E757-D674-1197-CE6C9D3E2C8A}"/>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1B90E50C-C048-1924-0AB7-0CFB10E888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9056691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0F95B60-42A1-E2C6-6558-2637C40E4FB2}"/>
              </a:ext>
            </a:extLst>
          </p:cNvPr>
          <p:cNvSpPr>
            <a:spLocks noGrp="1"/>
          </p:cNvSpPr>
          <p:nvPr>
            <p:ph type="title" orient="vert"/>
          </p:nvPr>
        </p:nvSpPr>
        <p:spPr>
          <a:xfrm>
            <a:off x="6543675" y="273844"/>
            <a:ext cx="1971675" cy="4358879"/>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D415BD4-5EA2-913B-AB84-42C899593432}"/>
              </a:ext>
            </a:extLst>
          </p:cNvPr>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4EA55A-CF26-99EE-07D5-CA4866508176}"/>
              </a:ext>
            </a:extLst>
          </p:cNvPr>
          <p:cNvSpPr>
            <a:spLocks noGrp="1"/>
          </p:cNvSpPr>
          <p:nvPr>
            <p:ph type="dt" sz="half" idx="10"/>
          </p:nvPr>
        </p:nvSpPr>
        <p:spPr/>
        <p:txBody>
          <a:bodyPr/>
          <a:lstStyle/>
          <a:p>
            <a:fld id="{E26F7E3A-B166-407D-9866-32884E7D5B37}" type="datetimeFigureOut">
              <a:rPr lang="en-US" smtClean="0"/>
              <a:t>6/16/2022</a:t>
            </a:fld>
            <a:endParaRPr lang="en-US" dirty="0"/>
          </a:p>
        </p:txBody>
      </p:sp>
      <p:sp>
        <p:nvSpPr>
          <p:cNvPr id="5" name="Segnaposto piè di pagina 4">
            <a:extLst>
              <a:ext uri="{FF2B5EF4-FFF2-40B4-BE49-F238E27FC236}">
                <a16:creationId xmlns:a16="http://schemas.microsoft.com/office/drawing/2014/main" id="{1342CFFC-ECAB-0B5F-AA2D-ED52FAD73109}"/>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692E84DB-E0D7-F8FC-85D7-F8727923F0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30651917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208968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189" lvl="0" indent="-419090" rtl="0">
              <a:spcBef>
                <a:spcPts val="600"/>
              </a:spcBef>
              <a:spcAft>
                <a:spcPts val="0"/>
              </a:spcAft>
              <a:buSzPts val="3000"/>
              <a:buFont typeface="Lexend Deca"/>
              <a:buChar char="⬡"/>
              <a:defRPr sz="3000">
                <a:latin typeface="Lexend Deca"/>
                <a:ea typeface="Lexend Deca"/>
                <a:cs typeface="Lexend Deca"/>
                <a:sym typeface="Lexend Deca"/>
              </a:defRPr>
            </a:lvl1pPr>
            <a:lvl2pPr marL="914378" lvl="1" indent="-419090" rtl="0">
              <a:spcBef>
                <a:spcPts val="0"/>
              </a:spcBef>
              <a:spcAft>
                <a:spcPts val="0"/>
              </a:spcAft>
              <a:buSzPts val="3000"/>
              <a:buFont typeface="Lexend Deca"/>
              <a:buChar char="∙"/>
              <a:defRPr sz="3000">
                <a:latin typeface="Lexend Deca"/>
                <a:ea typeface="Lexend Deca"/>
                <a:cs typeface="Lexend Deca"/>
                <a:sym typeface="Lexend Deca"/>
              </a:defRPr>
            </a:lvl2pPr>
            <a:lvl3pPr marL="1371566" lvl="2" indent="-419090" rtl="0">
              <a:spcBef>
                <a:spcPts val="0"/>
              </a:spcBef>
              <a:spcAft>
                <a:spcPts val="0"/>
              </a:spcAft>
              <a:buSzPts val="3000"/>
              <a:buFont typeface="Lexend Deca"/>
              <a:buChar char="∙"/>
              <a:defRPr sz="3000">
                <a:latin typeface="Lexend Deca"/>
                <a:ea typeface="Lexend Deca"/>
                <a:cs typeface="Lexend Deca"/>
                <a:sym typeface="Lexend Deca"/>
              </a:defRPr>
            </a:lvl3pPr>
            <a:lvl4pPr marL="1828754" lvl="3" indent="-419090" rtl="0">
              <a:spcBef>
                <a:spcPts val="0"/>
              </a:spcBef>
              <a:spcAft>
                <a:spcPts val="0"/>
              </a:spcAft>
              <a:buSzPts val="3000"/>
              <a:buFont typeface="Lexend Deca"/>
              <a:buChar char="●"/>
              <a:defRPr sz="3000">
                <a:latin typeface="Lexend Deca"/>
                <a:ea typeface="Lexend Deca"/>
                <a:cs typeface="Lexend Deca"/>
                <a:sym typeface="Lexend Deca"/>
              </a:defRPr>
            </a:lvl4pPr>
            <a:lvl5pPr marL="2285943" lvl="4" indent="-419090" rtl="0">
              <a:spcBef>
                <a:spcPts val="0"/>
              </a:spcBef>
              <a:spcAft>
                <a:spcPts val="0"/>
              </a:spcAft>
              <a:buSzPts val="3000"/>
              <a:buFont typeface="Lexend Deca"/>
              <a:buChar char="○"/>
              <a:defRPr sz="3000">
                <a:latin typeface="Lexend Deca"/>
                <a:ea typeface="Lexend Deca"/>
                <a:cs typeface="Lexend Deca"/>
                <a:sym typeface="Lexend Deca"/>
              </a:defRPr>
            </a:lvl5pPr>
            <a:lvl6pPr marL="2743132" lvl="5" indent="-419090" rtl="0">
              <a:spcBef>
                <a:spcPts val="0"/>
              </a:spcBef>
              <a:spcAft>
                <a:spcPts val="0"/>
              </a:spcAft>
              <a:buSzPts val="3000"/>
              <a:buFont typeface="Lexend Deca"/>
              <a:buChar char="■"/>
              <a:defRPr sz="3000">
                <a:latin typeface="Lexend Deca"/>
                <a:ea typeface="Lexend Deca"/>
                <a:cs typeface="Lexend Deca"/>
                <a:sym typeface="Lexend Deca"/>
              </a:defRPr>
            </a:lvl6pPr>
            <a:lvl7pPr marL="3200320" lvl="6" indent="-419090" rtl="0">
              <a:spcBef>
                <a:spcPts val="0"/>
              </a:spcBef>
              <a:spcAft>
                <a:spcPts val="0"/>
              </a:spcAft>
              <a:buSzPts val="3000"/>
              <a:buFont typeface="Lexend Deca"/>
              <a:buChar char="●"/>
              <a:defRPr sz="3000">
                <a:latin typeface="Lexend Deca"/>
                <a:ea typeface="Lexend Deca"/>
                <a:cs typeface="Lexend Deca"/>
                <a:sym typeface="Lexend Deca"/>
              </a:defRPr>
            </a:lvl7pPr>
            <a:lvl8pPr marL="3657509" lvl="7" indent="-419090" rtl="0">
              <a:spcBef>
                <a:spcPts val="0"/>
              </a:spcBef>
              <a:spcAft>
                <a:spcPts val="0"/>
              </a:spcAft>
              <a:buSzPts val="3000"/>
              <a:buFont typeface="Lexend Deca"/>
              <a:buChar char="○"/>
              <a:defRPr sz="3000">
                <a:latin typeface="Lexend Deca"/>
                <a:ea typeface="Lexend Deca"/>
                <a:cs typeface="Lexend Deca"/>
                <a:sym typeface="Lexend Deca"/>
              </a:defRPr>
            </a:lvl8pPr>
            <a:lvl9pPr marL="4114697" lvl="8" indent="-41909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3366955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189" lvl="0" indent="-380990">
              <a:spcBef>
                <a:spcPts val="600"/>
              </a:spcBef>
              <a:spcAft>
                <a:spcPts val="0"/>
              </a:spcAft>
              <a:buSzPts val="2400"/>
              <a:buChar char="⬡"/>
              <a:defRPr/>
            </a:lvl1pPr>
            <a:lvl2pPr marL="914378"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80990">
              <a:spcBef>
                <a:spcPts val="0"/>
              </a:spcBef>
              <a:spcAft>
                <a:spcPts val="0"/>
              </a:spcAft>
              <a:buSzPts val="2400"/>
              <a:buChar char="●"/>
              <a:defRPr/>
            </a:lvl4pPr>
            <a:lvl5pPr marL="2285943" lvl="4" indent="-380990">
              <a:spcBef>
                <a:spcPts val="0"/>
              </a:spcBef>
              <a:spcAft>
                <a:spcPts val="0"/>
              </a:spcAft>
              <a:buSzPts val="2400"/>
              <a:buChar char="○"/>
              <a:defRPr/>
            </a:lvl5pPr>
            <a:lvl6pPr marL="2743132" lvl="5" indent="-380990">
              <a:spcBef>
                <a:spcPts val="0"/>
              </a:spcBef>
              <a:spcAft>
                <a:spcPts val="0"/>
              </a:spcAft>
              <a:buSzPts val="2400"/>
              <a:buChar char="■"/>
              <a:defRPr/>
            </a:lvl6pPr>
            <a:lvl7pPr marL="3200320" lvl="6" indent="-380990">
              <a:spcBef>
                <a:spcPts val="0"/>
              </a:spcBef>
              <a:spcAft>
                <a:spcPts val="0"/>
              </a:spcAft>
              <a:buSzPts val="2400"/>
              <a:buChar char="●"/>
              <a:defRPr/>
            </a:lvl7pPr>
            <a:lvl8pPr marL="3657509" lvl="7" indent="-380990">
              <a:spcBef>
                <a:spcPts val="0"/>
              </a:spcBef>
              <a:spcAft>
                <a:spcPts val="0"/>
              </a:spcAft>
              <a:buSzPts val="2400"/>
              <a:buChar char="○"/>
              <a:defRPr/>
            </a:lvl8pPr>
            <a:lvl9pPr marL="4114697" lvl="8" indent="-38099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21040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189" lvl="0" indent="-355591">
              <a:spcBef>
                <a:spcPts val="600"/>
              </a:spcBef>
              <a:spcAft>
                <a:spcPts val="0"/>
              </a:spcAft>
              <a:buSzPts val="2000"/>
              <a:buChar char="⬡"/>
              <a:defRPr sz="2000"/>
            </a:lvl1pPr>
            <a:lvl2pPr marL="914378" lvl="1" indent="-355591">
              <a:spcBef>
                <a:spcPts val="0"/>
              </a:spcBef>
              <a:spcAft>
                <a:spcPts val="0"/>
              </a:spcAft>
              <a:buSzPts val="2000"/>
              <a:buChar char="∙"/>
              <a:defRPr sz="2000"/>
            </a:lvl2pPr>
            <a:lvl3pPr marL="1371566" lvl="2" indent="-355591">
              <a:spcBef>
                <a:spcPts val="0"/>
              </a:spcBef>
              <a:spcAft>
                <a:spcPts val="0"/>
              </a:spcAft>
              <a:buSzPts val="2000"/>
              <a:buChar char="∙"/>
              <a:defRPr sz="2000"/>
            </a:lvl3pPr>
            <a:lvl4pPr marL="1828754" lvl="3" indent="-355591">
              <a:spcBef>
                <a:spcPts val="0"/>
              </a:spcBef>
              <a:spcAft>
                <a:spcPts val="0"/>
              </a:spcAft>
              <a:buSzPts val="2000"/>
              <a:buChar char="●"/>
              <a:defRPr sz="2000"/>
            </a:lvl4pPr>
            <a:lvl5pPr marL="2285943" lvl="4" indent="-355591">
              <a:spcBef>
                <a:spcPts val="0"/>
              </a:spcBef>
              <a:spcAft>
                <a:spcPts val="0"/>
              </a:spcAft>
              <a:buSzPts val="2000"/>
              <a:buChar char="○"/>
              <a:defRPr sz="2000"/>
            </a:lvl5pPr>
            <a:lvl6pPr marL="2743132" lvl="5" indent="-355591">
              <a:spcBef>
                <a:spcPts val="0"/>
              </a:spcBef>
              <a:spcAft>
                <a:spcPts val="0"/>
              </a:spcAft>
              <a:buSzPts val="2000"/>
              <a:buChar char="■"/>
              <a:defRPr sz="2000"/>
            </a:lvl6pPr>
            <a:lvl7pPr marL="3200320" lvl="6" indent="-355591">
              <a:spcBef>
                <a:spcPts val="0"/>
              </a:spcBef>
              <a:spcAft>
                <a:spcPts val="0"/>
              </a:spcAft>
              <a:buSzPts val="2000"/>
              <a:buChar char="●"/>
              <a:defRPr sz="2000"/>
            </a:lvl7pPr>
            <a:lvl8pPr marL="3657509" lvl="7" indent="-355591">
              <a:spcBef>
                <a:spcPts val="0"/>
              </a:spcBef>
              <a:spcAft>
                <a:spcPts val="0"/>
              </a:spcAft>
              <a:buSzPts val="2000"/>
              <a:buChar char="○"/>
              <a:defRPr sz="2000"/>
            </a:lvl8pPr>
            <a:lvl9pPr marL="4114697" lvl="8" indent="-355591">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189" lvl="0" indent="-355591">
              <a:spcBef>
                <a:spcPts val="600"/>
              </a:spcBef>
              <a:spcAft>
                <a:spcPts val="0"/>
              </a:spcAft>
              <a:buSzPts val="2000"/>
              <a:buChar char="⬡"/>
              <a:defRPr sz="2000"/>
            </a:lvl1pPr>
            <a:lvl2pPr marL="914378" lvl="1" indent="-355591">
              <a:spcBef>
                <a:spcPts val="0"/>
              </a:spcBef>
              <a:spcAft>
                <a:spcPts val="0"/>
              </a:spcAft>
              <a:buSzPts val="2000"/>
              <a:buChar char="∙"/>
              <a:defRPr sz="2000"/>
            </a:lvl2pPr>
            <a:lvl3pPr marL="1371566" lvl="2" indent="-355591">
              <a:spcBef>
                <a:spcPts val="0"/>
              </a:spcBef>
              <a:spcAft>
                <a:spcPts val="0"/>
              </a:spcAft>
              <a:buSzPts val="2000"/>
              <a:buChar char="∙"/>
              <a:defRPr sz="2000"/>
            </a:lvl3pPr>
            <a:lvl4pPr marL="1828754" lvl="3" indent="-355591">
              <a:spcBef>
                <a:spcPts val="0"/>
              </a:spcBef>
              <a:spcAft>
                <a:spcPts val="0"/>
              </a:spcAft>
              <a:buSzPts val="2000"/>
              <a:buChar char="●"/>
              <a:defRPr sz="2000"/>
            </a:lvl4pPr>
            <a:lvl5pPr marL="2285943" lvl="4" indent="-355591">
              <a:spcBef>
                <a:spcPts val="0"/>
              </a:spcBef>
              <a:spcAft>
                <a:spcPts val="0"/>
              </a:spcAft>
              <a:buSzPts val="2000"/>
              <a:buChar char="○"/>
              <a:defRPr sz="2000"/>
            </a:lvl5pPr>
            <a:lvl6pPr marL="2743132" lvl="5" indent="-355591">
              <a:spcBef>
                <a:spcPts val="0"/>
              </a:spcBef>
              <a:spcAft>
                <a:spcPts val="0"/>
              </a:spcAft>
              <a:buSzPts val="2000"/>
              <a:buChar char="■"/>
              <a:defRPr sz="2000"/>
            </a:lvl6pPr>
            <a:lvl7pPr marL="3200320" lvl="6" indent="-355591">
              <a:spcBef>
                <a:spcPts val="0"/>
              </a:spcBef>
              <a:spcAft>
                <a:spcPts val="0"/>
              </a:spcAft>
              <a:buSzPts val="2000"/>
              <a:buChar char="●"/>
              <a:defRPr sz="2000"/>
            </a:lvl7pPr>
            <a:lvl8pPr marL="3657509" lvl="7" indent="-355591">
              <a:spcBef>
                <a:spcPts val="0"/>
              </a:spcBef>
              <a:spcAft>
                <a:spcPts val="0"/>
              </a:spcAft>
              <a:buSzPts val="2000"/>
              <a:buChar char="○"/>
              <a:defRPr sz="2000"/>
            </a:lvl8pPr>
            <a:lvl9pPr marL="4114697" lvl="8" indent="-355591">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9219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189" lvl="0" indent="-330192" rtl="0">
              <a:spcBef>
                <a:spcPts val="600"/>
              </a:spcBef>
              <a:spcAft>
                <a:spcPts val="0"/>
              </a:spcAft>
              <a:buSzPts val="1600"/>
              <a:buChar char="⬡"/>
              <a:defRPr sz="1600"/>
            </a:lvl1pPr>
            <a:lvl2pPr marL="914378" lvl="1" indent="-330192" rtl="0">
              <a:spcBef>
                <a:spcPts val="0"/>
              </a:spcBef>
              <a:spcAft>
                <a:spcPts val="0"/>
              </a:spcAft>
              <a:buSzPts val="1600"/>
              <a:buChar char="∙"/>
              <a:defRPr sz="1600"/>
            </a:lvl2pPr>
            <a:lvl3pPr marL="1371566" lvl="2" indent="-330192" rtl="0">
              <a:spcBef>
                <a:spcPts val="0"/>
              </a:spcBef>
              <a:spcAft>
                <a:spcPts val="0"/>
              </a:spcAft>
              <a:buSzPts val="1600"/>
              <a:buChar char="∙"/>
              <a:defRPr sz="1600"/>
            </a:lvl3pPr>
            <a:lvl4pPr marL="1828754" lvl="3" indent="-330192" rtl="0">
              <a:spcBef>
                <a:spcPts val="0"/>
              </a:spcBef>
              <a:spcAft>
                <a:spcPts val="0"/>
              </a:spcAft>
              <a:buSzPts val="1600"/>
              <a:buChar char="●"/>
              <a:defRPr sz="1600"/>
            </a:lvl4pPr>
            <a:lvl5pPr marL="2285943" lvl="4" indent="-330192" rtl="0">
              <a:spcBef>
                <a:spcPts val="0"/>
              </a:spcBef>
              <a:spcAft>
                <a:spcPts val="0"/>
              </a:spcAft>
              <a:buSzPts val="1600"/>
              <a:buChar char="○"/>
              <a:defRPr sz="1600"/>
            </a:lvl5pPr>
            <a:lvl6pPr marL="2743132" lvl="5" indent="-330192" rtl="0">
              <a:spcBef>
                <a:spcPts val="0"/>
              </a:spcBef>
              <a:spcAft>
                <a:spcPts val="0"/>
              </a:spcAft>
              <a:buSzPts val="1600"/>
              <a:buChar char="■"/>
              <a:defRPr sz="1600"/>
            </a:lvl6pPr>
            <a:lvl7pPr marL="3200320" lvl="6" indent="-330192" rtl="0">
              <a:spcBef>
                <a:spcPts val="0"/>
              </a:spcBef>
              <a:spcAft>
                <a:spcPts val="0"/>
              </a:spcAft>
              <a:buSzPts val="1600"/>
              <a:buChar char="●"/>
              <a:defRPr sz="1600"/>
            </a:lvl7pPr>
            <a:lvl8pPr marL="3657509" lvl="7" indent="-330192" rtl="0">
              <a:spcBef>
                <a:spcPts val="0"/>
              </a:spcBef>
              <a:spcAft>
                <a:spcPts val="0"/>
              </a:spcAft>
              <a:buSzPts val="1600"/>
              <a:buChar char="○"/>
              <a:defRPr sz="1600"/>
            </a:lvl8pPr>
            <a:lvl9pPr marL="4114697" lvl="8" indent="-330192"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189" lvl="0" indent="-330192" rtl="0">
              <a:spcBef>
                <a:spcPts val="600"/>
              </a:spcBef>
              <a:spcAft>
                <a:spcPts val="0"/>
              </a:spcAft>
              <a:buSzPts val="1600"/>
              <a:buChar char="⬡"/>
              <a:defRPr sz="1600"/>
            </a:lvl1pPr>
            <a:lvl2pPr marL="914378" lvl="1" indent="-330192" rtl="0">
              <a:spcBef>
                <a:spcPts val="0"/>
              </a:spcBef>
              <a:spcAft>
                <a:spcPts val="0"/>
              </a:spcAft>
              <a:buSzPts val="1600"/>
              <a:buChar char="∙"/>
              <a:defRPr sz="1600"/>
            </a:lvl2pPr>
            <a:lvl3pPr marL="1371566" lvl="2" indent="-330192" rtl="0">
              <a:spcBef>
                <a:spcPts val="0"/>
              </a:spcBef>
              <a:spcAft>
                <a:spcPts val="0"/>
              </a:spcAft>
              <a:buSzPts val="1600"/>
              <a:buChar char="∙"/>
              <a:defRPr sz="1600"/>
            </a:lvl3pPr>
            <a:lvl4pPr marL="1828754" lvl="3" indent="-330192" rtl="0">
              <a:spcBef>
                <a:spcPts val="0"/>
              </a:spcBef>
              <a:spcAft>
                <a:spcPts val="0"/>
              </a:spcAft>
              <a:buSzPts val="1600"/>
              <a:buChar char="●"/>
              <a:defRPr sz="1600"/>
            </a:lvl4pPr>
            <a:lvl5pPr marL="2285943" lvl="4" indent="-330192" rtl="0">
              <a:spcBef>
                <a:spcPts val="0"/>
              </a:spcBef>
              <a:spcAft>
                <a:spcPts val="0"/>
              </a:spcAft>
              <a:buSzPts val="1600"/>
              <a:buChar char="○"/>
              <a:defRPr sz="1600"/>
            </a:lvl5pPr>
            <a:lvl6pPr marL="2743132" lvl="5" indent="-330192" rtl="0">
              <a:spcBef>
                <a:spcPts val="0"/>
              </a:spcBef>
              <a:spcAft>
                <a:spcPts val="0"/>
              </a:spcAft>
              <a:buSzPts val="1600"/>
              <a:buChar char="■"/>
              <a:defRPr sz="1600"/>
            </a:lvl6pPr>
            <a:lvl7pPr marL="3200320" lvl="6" indent="-330192" rtl="0">
              <a:spcBef>
                <a:spcPts val="0"/>
              </a:spcBef>
              <a:spcAft>
                <a:spcPts val="0"/>
              </a:spcAft>
              <a:buSzPts val="1600"/>
              <a:buChar char="●"/>
              <a:defRPr sz="1600"/>
            </a:lvl7pPr>
            <a:lvl8pPr marL="3657509" lvl="7" indent="-330192" rtl="0">
              <a:spcBef>
                <a:spcPts val="0"/>
              </a:spcBef>
              <a:spcAft>
                <a:spcPts val="0"/>
              </a:spcAft>
              <a:buSzPts val="1600"/>
              <a:buChar char="○"/>
              <a:defRPr sz="1600"/>
            </a:lvl8pPr>
            <a:lvl9pPr marL="4114697" lvl="8" indent="-330192"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189" lvl="0" indent="-330192" rtl="0">
              <a:spcBef>
                <a:spcPts val="600"/>
              </a:spcBef>
              <a:spcAft>
                <a:spcPts val="0"/>
              </a:spcAft>
              <a:buSzPts val="1600"/>
              <a:buChar char="⬡"/>
              <a:defRPr sz="1600"/>
            </a:lvl1pPr>
            <a:lvl2pPr marL="914378" lvl="1" indent="-330192" rtl="0">
              <a:spcBef>
                <a:spcPts val="0"/>
              </a:spcBef>
              <a:spcAft>
                <a:spcPts val="0"/>
              </a:spcAft>
              <a:buSzPts val="1600"/>
              <a:buChar char="∙"/>
              <a:defRPr sz="1600"/>
            </a:lvl2pPr>
            <a:lvl3pPr marL="1371566" lvl="2" indent="-330192" rtl="0">
              <a:spcBef>
                <a:spcPts val="0"/>
              </a:spcBef>
              <a:spcAft>
                <a:spcPts val="0"/>
              </a:spcAft>
              <a:buSzPts val="1600"/>
              <a:buChar char="∙"/>
              <a:defRPr sz="1600"/>
            </a:lvl3pPr>
            <a:lvl4pPr marL="1828754" lvl="3" indent="-330192" rtl="0">
              <a:spcBef>
                <a:spcPts val="0"/>
              </a:spcBef>
              <a:spcAft>
                <a:spcPts val="0"/>
              </a:spcAft>
              <a:buSzPts val="1600"/>
              <a:buChar char="●"/>
              <a:defRPr sz="1600"/>
            </a:lvl4pPr>
            <a:lvl5pPr marL="2285943" lvl="4" indent="-330192" rtl="0">
              <a:spcBef>
                <a:spcPts val="0"/>
              </a:spcBef>
              <a:spcAft>
                <a:spcPts val="0"/>
              </a:spcAft>
              <a:buSzPts val="1600"/>
              <a:buChar char="○"/>
              <a:defRPr sz="1600"/>
            </a:lvl5pPr>
            <a:lvl6pPr marL="2743132" lvl="5" indent="-330192" rtl="0">
              <a:spcBef>
                <a:spcPts val="0"/>
              </a:spcBef>
              <a:spcAft>
                <a:spcPts val="0"/>
              </a:spcAft>
              <a:buSzPts val="1600"/>
              <a:buChar char="■"/>
              <a:defRPr sz="1600"/>
            </a:lvl6pPr>
            <a:lvl7pPr marL="3200320" lvl="6" indent="-330192" rtl="0">
              <a:spcBef>
                <a:spcPts val="0"/>
              </a:spcBef>
              <a:spcAft>
                <a:spcPts val="0"/>
              </a:spcAft>
              <a:buSzPts val="1600"/>
              <a:buChar char="●"/>
              <a:defRPr sz="1600"/>
            </a:lvl7pPr>
            <a:lvl8pPr marL="3657509" lvl="7" indent="-330192" rtl="0">
              <a:spcBef>
                <a:spcPts val="0"/>
              </a:spcBef>
              <a:spcAft>
                <a:spcPts val="0"/>
              </a:spcAft>
              <a:buSzPts val="1600"/>
              <a:buChar char="○"/>
              <a:defRPr sz="1600"/>
            </a:lvl8pPr>
            <a:lvl9pPr marL="4114697" lvl="8" indent="-330192"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54353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7766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189" lvl="0" indent="-228594">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8261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86072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930669123"/>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975505A-7337-CBB9-A4BA-7137656ADD3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5386E2-B786-F760-A6E7-12E55E22A7C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A0F2755-CA14-ED66-03A3-FB93BEF724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04F419-3EF0-43AF-B691-7DC6DC7E70AD}" type="datetimeFigureOut">
              <a:rPr lang="it-IT" smtClean="0"/>
              <a:t>16/06/2022</a:t>
            </a:fld>
            <a:endParaRPr lang="it-IT"/>
          </a:p>
        </p:txBody>
      </p:sp>
      <p:sp>
        <p:nvSpPr>
          <p:cNvPr id="5" name="Segnaposto piè di pagina 4">
            <a:extLst>
              <a:ext uri="{FF2B5EF4-FFF2-40B4-BE49-F238E27FC236}">
                <a16:creationId xmlns:a16="http://schemas.microsoft.com/office/drawing/2014/main" id="{1AF8FA84-DF89-41D0-CD7C-228860681F0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CFC5DD1-3649-8B02-7D6F-3284B62E82D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it-IT" smtClean="0"/>
              <a:pPr/>
              <a:t>‹N›</a:t>
            </a:fld>
            <a:endParaRPr lang="it-IT"/>
          </a:p>
        </p:txBody>
      </p:sp>
    </p:spTree>
    <p:extLst>
      <p:ext uri="{BB962C8B-B14F-4D97-AF65-F5344CB8AC3E}">
        <p14:creationId xmlns:p14="http://schemas.microsoft.com/office/powerpoint/2010/main" val="1280908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40080" y="1560751"/>
            <a:ext cx="4539000" cy="1159800"/>
          </a:xfrm>
          <a:prstGeom prst="rect">
            <a:avLst/>
          </a:prstGeom>
        </p:spPr>
        <p:txBody>
          <a:bodyPr spcFirstLastPara="1" wrap="square" lIns="0" tIns="0" rIns="0" bIns="0" anchor="ctr" anchorCtr="0">
            <a:noAutofit/>
          </a:bodyPr>
          <a:lstStyle/>
          <a:p>
            <a:r>
              <a:rPr lang="it-IT" sz="2800" dirty="0"/>
              <a:t>Blockchain for Sneakers Authentication and Generation of </a:t>
            </a:r>
            <a:r>
              <a:rPr lang="it-IT" sz="2800" dirty="0" err="1">
                <a:solidFill>
                  <a:schemeClr val="bg1"/>
                </a:solidFill>
              </a:rPr>
              <a:t>Related</a:t>
            </a:r>
            <a:r>
              <a:rPr lang="it-IT" sz="2800" dirty="0">
                <a:solidFill>
                  <a:schemeClr val="bg1"/>
                </a:solidFill>
              </a:rPr>
              <a:t> </a:t>
            </a:r>
            <a:r>
              <a:rPr lang="it-IT" sz="2800" dirty="0" err="1"/>
              <a:t>NFTs</a:t>
            </a:r>
            <a:r>
              <a:rPr lang="it-IT" sz="2800" dirty="0"/>
              <a:t> with GAN</a:t>
            </a:r>
            <a:endParaRPr sz="28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5"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1"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3" y="4034577"/>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400" y="3624440"/>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4" y="3757883"/>
            <a:ext cx="321850" cy="448425"/>
          </a:xfrm>
          <a:prstGeom prst="rect">
            <a:avLst/>
          </a:prstGeom>
          <a:noFill/>
          <a:ln>
            <a:noFill/>
          </a:ln>
        </p:spPr>
      </p:pic>
      <p:sp>
        <p:nvSpPr>
          <p:cNvPr id="9" name="Google Shape;60;p13">
            <a:extLst>
              <a:ext uri="{FF2B5EF4-FFF2-40B4-BE49-F238E27FC236}">
                <a16:creationId xmlns:a16="http://schemas.microsoft.com/office/drawing/2014/main" id="{D69C9112-305D-4919-E53E-EC9238652634}"/>
              </a:ext>
            </a:extLst>
          </p:cNvPr>
          <p:cNvSpPr txBox="1">
            <a:spLocks/>
          </p:cNvSpPr>
          <p:nvPr/>
        </p:nvSpPr>
        <p:spPr>
          <a:xfrm>
            <a:off x="685800" y="3268751"/>
            <a:ext cx="4539000"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defTabSz="914378">
              <a:buClr>
                <a:srgbClr val="FFFFFF"/>
              </a:buClr>
            </a:pPr>
            <a:r>
              <a:rPr lang="en-US" sz="1600" b="0" kern="0" dirty="0">
                <a:solidFill>
                  <a:srgbClr val="FFFFFF"/>
                </a:solidFill>
              </a:rPr>
              <a:t>Mirko Del Moro                                              Francesco </a:t>
            </a:r>
            <a:r>
              <a:rPr lang="en-US" sz="1600" b="0" kern="0" dirty="0" err="1">
                <a:solidFill>
                  <a:srgbClr val="FFFFFF"/>
                </a:solidFill>
              </a:rPr>
              <a:t>Vannoni</a:t>
            </a:r>
            <a:endParaRPr lang="en-US" sz="1600" b="0" kern="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2" name="project">
            <a:hlinkClick r:id="" action="ppaction://media"/>
            <a:extLst>
              <a:ext uri="{FF2B5EF4-FFF2-40B4-BE49-F238E27FC236}">
                <a16:creationId xmlns:a16="http://schemas.microsoft.com/office/drawing/2014/main" id="{73B2980F-F962-32AC-3DB6-91346CA7C7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29287" y="1164126"/>
            <a:ext cx="3485418" cy="3485418"/>
          </a:xfrm>
          <a:prstGeom prst="rect">
            <a:avLst/>
          </a:prstGeom>
        </p:spPr>
      </p:pic>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GAN Generation</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9</a:t>
            </a:r>
          </a:p>
        </p:txBody>
      </p:sp>
    </p:spTree>
    <p:extLst>
      <p:ext uri="{BB962C8B-B14F-4D97-AF65-F5344CB8AC3E}">
        <p14:creationId xmlns:p14="http://schemas.microsoft.com/office/powerpoint/2010/main" val="954298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Style Transfer</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pic>
        <p:nvPicPr>
          <p:cNvPr id="4" name="Immagine 3">
            <a:extLst>
              <a:ext uri="{FF2B5EF4-FFF2-40B4-BE49-F238E27FC236}">
                <a16:creationId xmlns:a16="http://schemas.microsoft.com/office/drawing/2014/main" id="{78FBB85D-FFC3-DF85-9B85-C173A8690EF1}"/>
              </a:ext>
            </a:extLst>
          </p:cNvPr>
          <p:cNvPicPr>
            <a:picLocks noChangeAspect="1"/>
          </p:cNvPicPr>
          <p:nvPr/>
        </p:nvPicPr>
        <p:blipFill>
          <a:blip r:embed="rId3"/>
          <a:stretch>
            <a:fillRect/>
          </a:stretch>
        </p:blipFill>
        <p:spPr>
          <a:xfrm>
            <a:off x="5967637" y="1433796"/>
            <a:ext cx="2510155" cy="2917915"/>
          </a:xfrm>
          <a:prstGeom prst="rect">
            <a:avLst/>
          </a:prstGeom>
        </p:spPr>
      </p:pic>
      <p:sp>
        <p:nvSpPr>
          <p:cNvPr id="11" name="Google Shape;73;p14">
            <a:extLst>
              <a:ext uri="{FF2B5EF4-FFF2-40B4-BE49-F238E27FC236}">
                <a16:creationId xmlns:a16="http://schemas.microsoft.com/office/drawing/2014/main" id="{CE17ACF3-D784-1E71-E970-339064E4F73B}"/>
              </a:ext>
            </a:extLst>
          </p:cNvPr>
          <p:cNvSpPr txBox="1">
            <a:spLocks/>
          </p:cNvSpPr>
          <p:nvPr/>
        </p:nvSpPr>
        <p:spPr>
          <a:xfrm>
            <a:off x="580546" y="1507971"/>
            <a:ext cx="5010357" cy="10637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lnSpc>
                <a:spcPct val="100000"/>
              </a:lnSpc>
              <a:spcBef>
                <a:spcPts val="400"/>
              </a:spcBef>
              <a:buClr>
                <a:srgbClr val="2E40EF"/>
              </a:buClr>
              <a:buSzPts val="1100"/>
              <a:buNone/>
            </a:pPr>
            <a:r>
              <a:rPr lang="en-US" sz="1600" dirty="0">
                <a:solidFill>
                  <a:schemeClr val="tx1"/>
                </a:solidFill>
                <a:latin typeface="+mn-lt"/>
              </a:rPr>
              <a:t>Style Transfer is used to create the NFT image by blending them the sneakers image and the style one, which has been generated previously by the GAN. Style Transfer model consists of two </a:t>
            </a:r>
            <a:r>
              <a:rPr lang="en-US" sz="1600" dirty="0" err="1">
                <a:solidFill>
                  <a:schemeClr val="tx1"/>
                </a:solidFill>
                <a:latin typeface="+mn-lt"/>
              </a:rPr>
              <a:t>submodels</a:t>
            </a:r>
            <a:r>
              <a:rPr lang="en-US" sz="1600" dirty="0">
                <a:solidFill>
                  <a:schemeClr val="tx1"/>
                </a:solidFill>
                <a:latin typeface="+mn-lt"/>
              </a:rPr>
              <a:t>:</a:t>
            </a:r>
          </a:p>
          <a:p>
            <a:pPr marL="0" indent="0">
              <a:lnSpc>
                <a:spcPct val="100000"/>
              </a:lnSpc>
              <a:spcBef>
                <a:spcPts val="400"/>
              </a:spcBef>
              <a:buClr>
                <a:srgbClr val="2E40EF"/>
              </a:buClr>
              <a:buSzPts val="1100"/>
              <a:buNone/>
            </a:pPr>
            <a:endParaRPr lang="en-US" sz="1600" dirty="0">
              <a:solidFill>
                <a:schemeClr val="tx1"/>
              </a:solidFill>
              <a:latin typeface="+mn-lt"/>
            </a:endParaRP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Style prediction model</a:t>
            </a:r>
            <a:r>
              <a:rPr lang="en-US" sz="1600" dirty="0">
                <a:solidFill>
                  <a:schemeClr val="tx1"/>
                </a:solidFill>
                <a:latin typeface="+mn-lt"/>
              </a:rPr>
              <a:t>: a MobilenetV2-based neural network.</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Style transform model</a:t>
            </a:r>
            <a:r>
              <a:rPr lang="en-US" sz="1600" dirty="0">
                <a:solidFill>
                  <a:schemeClr val="tx1"/>
                </a:solidFill>
                <a:latin typeface="+mn-lt"/>
              </a:rPr>
              <a:t>: a neural network that applies a style bottleneck vector to the sneakers image and creates the NFT image.</a:t>
            </a:r>
          </a:p>
        </p:txBody>
      </p:sp>
      <p:sp>
        <p:nvSpPr>
          <p:cNvPr id="9" name="Google Shape;71;p14">
            <a:extLst>
              <a:ext uri="{FF2B5EF4-FFF2-40B4-BE49-F238E27FC236}">
                <a16:creationId xmlns:a16="http://schemas.microsoft.com/office/drawing/2014/main" id="{96235659-2D11-A862-3295-C49041B500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10</a:t>
            </a:r>
          </a:p>
        </p:txBody>
      </p:sp>
    </p:spTree>
    <p:extLst>
      <p:ext uri="{BB962C8B-B14F-4D97-AF65-F5344CB8AC3E}">
        <p14:creationId xmlns:p14="http://schemas.microsoft.com/office/powerpoint/2010/main" val="243266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Metadata</a:t>
            </a:r>
            <a:endParaRPr sz="2800" dirty="0">
              <a:solidFill>
                <a:srgbClr val="2E40EF"/>
              </a:solidFill>
              <a:latin typeface="Lexend Deca" panose="020B0604020202020204" charset="-78"/>
              <a:cs typeface="Lexend Deca" panose="020B0604020202020204" charset="-78"/>
            </a:endParaRPr>
          </a:p>
        </p:txBody>
      </p:sp>
      <p:sp>
        <p:nvSpPr>
          <p:cNvPr id="73" name="Google Shape;73;p14"/>
          <p:cNvSpPr txBox="1">
            <a:spLocks noGrp="1"/>
          </p:cNvSpPr>
          <p:nvPr>
            <p:ph type="body" idx="1"/>
          </p:nvPr>
        </p:nvSpPr>
        <p:spPr>
          <a:xfrm>
            <a:off x="580543" y="1304331"/>
            <a:ext cx="5014714" cy="548096"/>
          </a:xfrm>
          <a:prstGeom prst="rect">
            <a:avLst/>
          </a:prstGeom>
        </p:spPr>
        <p:txBody>
          <a:bodyPr spcFirstLastPara="1" wrap="square" lIns="0" tIns="0" rIns="0" bIns="0" anchor="t" anchorCtr="0">
            <a:noAutofit/>
          </a:bodyPr>
          <a:lstStyle/>
          <a:p>
            <a:pPr marL="0" lvl="0" indent="0">
              <a:buClr>
                <a:schemeClr val="dk1"/>
              </a:buClr>
              <a:buSzPts val="1100"/>
              <a:buNone/>
            </a:pPr>
            <a:r>
              <a:rPr lang="en-US" sz="1600" dirty="0"/>
              <a:t>Since uploading images to the blockchain is very expensive, we upload the link of the image to the blockchain, and we store the image on an </a:t>
            </a:r>
            <a:r>
              <a:rPr lang="en-US" sz="1600" b="1" dirty="0"/>
              <a:t>IPFS</a:t>
            </a:r>
            <a:r>
              <a:rPr lang="en-US" sz="1600" dirty="0"/>
              <a:t> (by using Pinata). </a:t>
            </a:r>
          </a:p>
          <a:p>
            <a:pPr marL="0" lvl="0" indent="0">
              <a:buClr>
                <a:schemeClr val="dk1"/>
              </a:buClr>
              <a:buSzPts val="1100"/>
              <a:buNone/>
            </a:pPr>
            <a:r>
              <a:rPr lang="en-US" sz="1600" dirty="0"/>
              <a:t>A </a:t>
            </a:r>
            <a:r>
              <a:rPr lang="en-US" sz="1600" b="1" dirty="0" err="1"/>
              <a:t>json</a:t>
            </a:r>
            <a:r>
              <a:rPr lang="en-US" sz="1600" dirty="0"/>
              <a:t> file containing the metadata has been associated to each image. The metadata contains:</a:t>
            </a:r>
          </a:p>
          <a:p>
            <a:pPr marL="0" lvl="0" indent="0">
              <a:buClr>
                <a:schemeClr val="dk1"/>
              </a:buClr>
              <a:buSzPts val="1100"/>
              <a:buNone/>
            </a:pPr>
            <a:endParaRPr lang="en-US" sz="1600" dirty="0"/>
          </a:p>
          <a:p>
            <a:pPr marL="0" lvl="0" indent="0">
              <a:buClr>
                <a:schemeClr val="dk1"/>
              </a:buClr>
              <a:buSzPts val="1100"/>
              <a:buNone/>
            </a:pPr>
            <a:endParaRPr lang="en-US" sz="1600" dirty="0"/>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679823" y="2708185"/>
            <a:ext cx="3710603" cy="13113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image</a:t>
            </a:r>
            <a:r>
              <a:rPr lang="en-US" sz="1600" dirty="0">
                <a:solidFill>
                  <a:schemeClr val="tx1"/>
                </a:solidFill>
                <a:latin typeface="+mn-lt"/>
              </a:rPr>
              <a:t>: link to the image</a:t>
            </a:r>
          </a:p>
          <a:p>
            <a:pPr marL="285750" indent="-285750">
              <a:lnSpc>
                <a:spcPct val="100000"/>
              </a:lnSpc>
              <a:spcBef>
                <a:spcPts val="400"/>
              </a:spcBef>
              <a:buClr>
                <a:srgbClr val="2E40EF"/>
              </a:buClr>
              <a:buSzPts val="1100"/>
              <a:buFont typeface="Arial" panose="020B0604020202020204" pitchFamily="34" charset="0"/>
              <a:buChar char="•"/>
            </a:pPr>
            <a:r>
              <a:rPr lang="en-US" sz="1600" b="1" dirty="0" err="1">
                <a:solidFill>
                  <a:schemeClr val="tx1"/>
                </a:solidFill>
                <a:latin typeface="+mn-lt"/>
              </a:rPr>
              <a:t>token_id</a:t>
            </a:r>
            <a:r>
              <a:rPr lang="en-US" sz="1600" dirty="0">
                <a:solidFill>
                  <a:schemeClr val="tx1"/>
                </a:solidFill>
                <a:latin typeface="+mn-lt"/>
              </a:rPr>
              <a:t>: id of the token, corresponding to the id of the transaction</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name</a:t>
            </a:r>
            <a:r>
              <a:rPr lang="en-US" sz="1600" dirty="0">
                <a:solidFill>
                  <a:schemeClr val="tx1"/>
                </a:solidFill>
                <a:latin typeface="+mn-lt"/>
              </a:rPr>
              <a:t>: NFT name</a:t>
            </a:r>
          </a:p>
          <a:p>
            <a:pPr marL="285750" indent="-285750">
              <a:lnSpc>
                <a:spcPct val="100000"/>
              </a:lnSpc>
              <a:spcBef>
                <a:spcPts val="400"/>
              </a:spcBef>
              <a:buClr>
                <a:srgbClr val="2E40EF"/>
              </a:buClr>
              <a:buSzPts val="1100"/>
              <a:buFont typeface="Arial" panose="020B0604020202020204" pitchFamily="34" charset="0"/>
              <a:buChar char="•"/>
            </a:pPr>
            <a:r>
              <a:rPr lang="en-US" sz="1600" b="1" dirty="0" err="1">
                <a:solidFill>
                  <a:schemeClr val="tx1"/>
                </a:solidFill>
                <a:latin typeface="+mn-lt"/>
              </a:rPr>
              <a:t>sneakers_type</a:t>
            </a:r>
            <a:r>
              <a:rPr lang="en-US" sz="1600" dirty="0">
                <a:solidFill>
                  <a:schemeClr val="tx1"/>
                </a:solidFill>
                <a:latin typeface="+mn-lt"/>
              </a:rPr>
              <a:t>: sneakers model</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11</a:t>
            </a:r>
          </a:p>
        </p:txBody>
      </p:sp>
      <p:pic>
        <p:nvPicPr>
          <p:cNvPr id="6" name="Immagine 5" descr="Immagine che contiene orologio&#10;&#10;Descrizione generata automaticamente">
            <a:extLst>
              <a:ext uri="{FF2B5EF4-FFF2-40B4-BE49-F238E27FC236}">
                <a16:creationId xmlns:a16="http://schemas.microsoft.com/office/drawing/2014/main" id="{05E728C9-7B9E-66E1-AB8B-73BEE39028E0}"/>
              </a:ext>
            </a:extLst>
          </p:cNvPr>
          <p:cNvPicPr>
            <a:picLocks noChangeAspect="1"/>
          </p:cNvPicPr>
          <p:nvPr/>
        </p:nvPicPr>
        <p:blipFill>
          <a:blip r:embed="rId3"/>
          <a:stretch>
            <a:fillRect/>
          </a:stretch>
        </p:blipFill>
        <p:spPr>
          <a:xfrm>
            <a:off x="6828971" y="1529334"/>
            <a:ext cx="1605569" cy="642228"/>
          </a:xfrm>
          <a:prstGeom prst="rect">
            <a:avLst/>
          </a:prstGeom>
        </p:spPr>
      </p:pic>
      <p:pic>
        <p:nvPicPr>
          <p:cNvPr id="8" name="Immagine 7" descr="Immagine che contiene testo, clipart&#10;&#10;Descrizione generata automaticamente">
            <a:extLst>
              <a:ext uri="{FF2B5EF4-FFF2-40B4-BE49-F238E27FC236}">
                <a16:creationId xmlns:a16="http://schemas.microsoft.com/office/drawing/2014/main" id="{0FBE2A88-0C7D-F2EE-87AD-653B967CA700}"/>
              </a:ext>
            </a:extLst>
          </p:cNvPr>
          <p:cNvPicPr>
            <a:picLocks noChangeAspect="1"/>
          </p:cNvPicPr>
          <p:nvPr/>
        </p:nvPicPr>
        <p:blipFill>
          <a:blip r:embed="rId4"/>
          <a:stretch>
            <a:fillRect/>
          </a:stretch>
        </p:blipFill>
        <p:spPr>
          <a:xfrm>
            <a:off x="5890725" y="2601812"/>
            <a:ext cx="1663047" cy="706795"/>
          </a:xfrm>
          <a:prstGeom prst="rect">
            <a:avLst/>
          </a:prstGeom>
        </p:spPr>
      </p:pic>
      <p:pic>
        <p:nvPicPr>
          <p:cNvPr id="10" name="Immagine 9">
            <a:extLst>
              <a:ext uri="{FF2B5EF4-FFF2-40B4-BE49-F238E27FC236}">
                <a16:creationId xmlns:a16="http://schemas.microsoft.com/office/drawing/2014/main" id="{ECCF4884-BBB9-ACF0-5864-5FAE40ABDE20}"/>
              </a:ext>
            </a:extLst>
          </p:cNvPr>
          <p:cNvPicPr>
            <a:picLocks noChangeAspect="1"/>
          </p:cNvPicPr>
          <p:nvPr/>
        </p:nvPicPr>
        <p:blipFill>
          <a:blip r:embed="rId5"/>
          <a:stretch>
            <a:fillRect/>
          </a:stretch>
        </p:blipFill>
        <p:spPr>
          <a:xfrm>
            <a:off x="7008585" y="3711121"/>
            <a:ext cx="1344386" cy="672193"/>
          </a:xfrm>
          <a:prstGeom prst="rect">
            <a:avLst/>
          </a:prstGeom>
        </p:spPr>
      </p:pic>
    </p:spTree>
    <p:extLst>
      <p:ext uri="{BB962C8B-B14F-4D97-AF65-F5344CB8AC3E}">
        <p14:creationId xmlns:p14="http://schemas.microsoft.com/office/powerpoint/2010/main" val="251441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Environment Set-Up</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9" name="Google Shape;73;p14">
            <a:extLst>
              <a:ext uri="{FF2B5EF4-FFF2-40B4-BE49-F238E27FC236}">
                <a16:creationId xmlns:a16="http://schemas.microsoft.com/office/drawing/2014/main" id="{651A6539-7083-9CB9-61C2-20ECC657C721}"/>
              </a:ext>
            </a:extLst>
          </p:cNvPr>
          <p:cNvSpPr txBox="1">
            <a:spLocks/>
          </p:cNvSpPr>
          <p:nvPr/>
        </p:nvSpPr>
        <p:spPr>
          <a:xfrm>
            <a:off x="580546" y="1323052"/>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en-US" sz="1600" dirty="0"/>
              <a:t>In order to make Ethereum development easy we have used the following tools:</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p:txBody>
      </p:sp>
      <p:sp>
        <p:nvSpPr>
          <p:cNvPr id="10" name="Google Shape;73;p14">
            <a:extLst>
              <a:ext uri="{FF2B5EF4-FFF2-40B4-BE49-F238E27FC236}">
                <a16:creationId xmlns:a16="http://schemas.microsoft.com/office/drawing/2014/main" id="{0C44714E-7CAD-8933-AC52-3C6A9753CFDB}"/>
              </a:ext>
            </a:extLst>
          </p:cNvPr>
          <p:cNvSpPr txBox="1">
            <a:spLocks/>
          </p:cNvSpPr>
          <p:nvPr/>
        </p:nvSpPr>
        <p:spPr>
          <a:xfrm>
            <a:off x="580548" y="1871148"/>
            <a:ext cx="7897244" cy="13113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lnSpc>
                <a:spcPct val="2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Alchemy </a:t>
            </a:r>
            <a:r>
              <a:rPr lang="en-US" sz="1600" dirty="0">
                <a:solidFill>
                  <a:schemeClr val="tx1"/>
                </a:solidFill>
                <a:latin typeface="+mn-lt"/>
              </a:rPr>
              <a:t>as</a:t>
            </a:r>
            <a:r>
              <a:rPr lang="en-US" sz="1600" b="1" dirty="0">
                <a:solidFill>
                  <a:schemeClr val="tx1"/>
                </a:solidFill>
                <a:latin typeface="+mn-lt"/>
              </a:rPr>
              <a:t> </a:t>
            </a:r>
            <a:r>
              <a:rPr lang="en-US" sz="1600" dirty="0">
                <a:solidFill>
                  <a:schemeClr val="tx1"/>
                </a:solidFill>
                <a:latin typeface="+mn-lt"/>
              </a:rPr>
              <a:t>blockchain developer platform</a:t>
            </a:r>
          </a:p>
          <a:p>
            <a:pPr marL="285750" indent="-285750">
              <a:lnSpc>
                <a:spcPct val="200000"/>
              </a:lnSpc>
              <a:spcBef>
                <a:spcPts val="400"/>
              </a:spcBef>
              <a:buClr>
                <a:srgbClr val="2E40EF"/>
              </a:buClr>
              <a:buSzPts val="1100"/>
              <a:buFont typeface="Arial" panose="020B0604020202020204" pitchFamily="34" charset="0"/>
              <a:buChar char="•"/>
            </a:pPr>
            <a:r>
              <a:rPr lang="en-US" sz="1600" b="1" dirty="0" err="1">
                <a:solidFill>
                  <a:schemeClr val="tx1"/>
                </a:solidFill>
                <a:latin typeface="+mn-lt"/>
              </a:rPr>
              <a:t>Ropsten</a:t>
            </a:r>
            <a:r>
              <a:rPr lang="en-US" sz="1600" b="1" dirty="0">
                <a:solidFill>
                  <a:schemeClr val="tx1"/>
                </a:solidFill>
                <a:latin typeface="+mn-lt"/>
              </a:rPr>
              <a:t> test network </a:t>
            </a:r>
            <a:r>
              <a:rPr lang="en-US" sz="1600" dirty="0">
                <a:solidFill>
                  <a:schemeClr val="tx1"/>
                </a:solidFill>
                <a:latin typeface="+mn-lt"/>
              </a:rPr>
              <a:t>(free to use, ideal for our purpose)</a:t>
            </a:r>
          </a:p>
          <a:p>
            <a:pPr marL="285750" indent="-285750">
              <a:lnSpc>
                <a:spcPct val="200000"/>
              </a:lnSpc>
              <a:spcBef>
                <a:spcPts val="400"/>
              </a:spcBef>
              <a:buClr>
                <a:srgbClr val="2E40EF"/>
              </a:buClr>
              <a:buSzPts val="1100"/>
              <a:buFont typeface="Arial" panose="020B0604020202020204" pitchFamily="34" charset="0"/>
              <a:buChar char="•"/>
            </a:pPr>
            <a:r>
              <a:rPr lang="en-US" sz="1600" b="1" dirty="0" err="1">
                <a:solidFill>
                  <a:schemeClr val="tx1"/>
                </a:solidFill>
                <a:latin typeface="+mn-lt"/>
              </a:rPr>
              <a:t>Ropsten</a:t>
            </a:r>
            <a:r>
              <a:rPr lang="en-US" sz="1600" b="1" dirty="0">
                <a:solidFill>
                  <a:schemeClr val="tx1"/>
                </a:solidFill>
                <a:latin typeface="+mn-lt"/>
              </a:rPr>
              <a:t> faucet </a:t>
            </a:r>
            <a:r>
              <a:rPr lang="en-US" sz="1600" dirty="0">
                <a:solidFill>
                  <a:schemeClr val="tx1"/>
                </a:solidFill>
                <a:latin typeface="+mn-lt"/>
              </a:rPr>
              <a:t>to get fake ETH</a:t>
            </a:r>
          </a:p>
          <a:p>
            <a:pPr marL="285750" indent="-285750">
              <a:lnSpc>
                <a:spcPct val="200000"/>
              </a:lnSpc>
              <a:spcBef>
                <a:spcPts val="400"/>
              </a:spcBef>
              <a:buClr>
                <a:srgbClr val="2E40EF"/>
              </a:buClr>
              <a:buSzPts val="1100"/>
              <a:buFont typeface="Arial" panose="020B0604020202020204" pitchFamily="34" charset="0"/>
              <a:buChar char="•"/>
            </a:pPr>
            <a:r>
              <a:rPr lang="en-US" sz="1600" b="1" dirty="0" err="1">
                <a:solidFill>
                  <a:schemeClr val="tx1"/>
                </a:solidFill>
                <a:latin typeface="+mn-lt"/>
              </a:rPr>
              <a:t>Metamask</a:t>
            </a:r>
            <a:r>
              <a:rPr lang="en-US" sz="1600" dirty="0">
                <a:solidFill>
                  <a:schemeClr val="tx1"/>
                </a:solidFill>
                <a:latin typeface="+mn-lt"/>
              </a:rPr>
              <a:t> as digital wallet</a:t>
            </a:r>
          </a:p>
          <a:p>
            <a:pPr marL="285750" indent="-285750">
              <a:lnSpc>
                <a:spcPct val="2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Hardhat</a:t>
            </a:r>
            <a:r>
              <a:rPr lang="en-US" sz="1600" dirty="0">
                <a:solidFill>
                  <a:schemeClr val="tx1"/>
                </a:solidFill>
                <a:latin typeface="+mn-lt"/>
              </a:rPr>
              <a:t> to build the smart contract locally before than live</a:t>
            </a:r>
          </a:p>
        </p:txBody>
      </p:sp>
      <p:pic>
        <p:nvPicPr>
          <p:cNvPr id="5" name="Immagine 4">
            <a:extLst>
              <a:ext uri="{FF2B5EF4-FFF2-40B4-BE49-F238E27FC236}">
                <a16:creationId xmlns:a16="http://schemas.microsoft.com/office/drawing/2014/main" id="{AFF67CA8-1F66-F003-81F9-BCB338C9A508}"/>
              </a:ext>
            </a:extLst>
          </p:cNvPr>
          <p:cNvPicPr>
            <a:picLocks noChangeAspect="1"/>
          </p:cNvPicPr>
          <p:nvPr/>
        </p:nvPicPr>
        <p:blipFill>
          <a:blip r:embed="rId3"/>
          <a:stretch>
            <a:fillRect/>
          </a:stretch>
        </p:blipFill>
        <p:spPr>
          <a:xfrm>
            <a:off x="7115353" y="3470353"/>
            <a:ext cx="920412" cy="924521"/>
          </a:xfrm>
          <a:prstGeom prst="rect">
            <a:avLst/>
          </a:prstGeom>
        </p:spPr>
      </p:pic>
      <p:pic>
        <p:nvPicPr>
          <p:cNvPr id="7" name="Immagine 6" descr="Immagine che contiene busta, grafica vettoriale&#10;&#10;Descrizione generata automaticamente">
            <a:extLst>
              <a:ext uri="{FF2B5EF4-FFF2-40B4-BE49-F238E27FC236}">
                <a16:creationId xmlns:a16="http://schemas.microsoft.com/office/drawing/2014/main" id="{6363ECB5-AF0E-18F8-1718-87CA12779B18}"/>
              </a:ext>
            </a:extLst>
          </p:cNvPr>
          <p:cNvPicPr>
            <a:picLocks noChangeAspect="1"/>
          </p:cNvPicPr>
          <p:nvPr/>
        </p:nvPicPr>
        <p:blipFill>
          <a:blip r:embed="rId4"/>
          <a:stretch>
            <a:fillRect/>
          </a:stretch>
        </p:blipFill>
        <p:spPr>
          <a:xfrm>
            <a:off x="5997434" y="2579712"/>
            <a:ext cx="756010" cy="756010"/>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DD1BB304-6846-0BAA-A943-CC74AAB3EE3D}"/>
              </a:ext>
            </a:extLst>
          </p:cNvPr>
          <p:cNvPicPr>
            <a:picLocks noChangeAspect="1"/>
          </p:cNvPicPr>
          <p:nvPr/>
        </p:nvPicPr>
        <p:blipFill>
          <a:blip r:embed="rId5"/>
          <a:stretch>
            <a:fillRect/>
          </a:stretch>
        </p:blipFill>
        <p:spPr>
          <a:xfrm>
            <a:off x="6704484" y="1746905"/>
            <a:ext cx="1663771" cy="804156"/>
          </a:xfrm>
          <a:prstGeom prst="rect">
            <a:avLst/>
          </a:prstGeom>
        </p:spPr>
      </p:pic>
      <p:pic>
        <p:nvPicPr>
          <p:cNvPr id="18" name="Immagine 17" descr="Immagine che contiene testo, clipart&#10;&#10;Descrizione generata automaticamente">
            <a:extLst>
              <a:ext uri="{FF2B5EF4-FFF2-40B4-BE49-F238E27FC236}">
                <a16:creationId xmlns:a16="http://schemas.microsoft.com/office/drawing/2014/main" id="{56992A58-9A8D-7334-3037-44F63EF469DA}"/>
              </a:ext>
            </a:extLst>
          </p:cNvPr>
          <p:cNvPicPr>
            <a:picLocks noChangeAspect="1"/>
          </p:cNvPicPr>
          <p:nvPr/>
        </p:nvPicPr>
        <p:blipFill>
          <a:blip r:embed="rId6"/>
          <a:stretch>
            <a:fillRect/>
          </a:stretch>
        </p:blipFill>
        <p:spPr>
          <a:xfrm>
            <a:off x="5856970" y="3301203"/>
            <a:ext cx="1012553" cy="169150"/>
          </a:xfrm>
          <a:prstGeom prst="rect">
            <a:avLst/>
          </a:prstGeom>
        </p:spPr>
      </p:pic>
      <p:sp>
        <p:nvSpPr>
          <p:cNvPr id="26" name="Google Shape;71;p14">
            <a:extLst>
              <a:ext uri="{FF2B5EF4-FFF2-40B4-BE49-F238E27FC236}">
                <a16:creationId xmlns:a16="http://schemas.microsoft.com/office/drawing/2014/main" id="{26A4549F-F4F2-9E6A-5285-19AF274D1E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12</a:t>
            </a:r>
          </a:p>
        </p:txBody>
      </p:sp>
    </p:spTree>
    <p:extLst>
      <p:ext uri="{BB962C8B-B14F-4D97-AF65-F5344CB8AC3E}">
        <p14:creationId xmlns:p14="http://schemas.microsoft.com/office/powerpoint/2010/main" val="124948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Smart Contract and Minting</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9" name="Google Shape;73;p14">
            <a:extLst>
              <a:ext uri="{FF2B5EF4-FFF2-40B4-BE49-F238E27FC236}">
                <a16:creationId xmlns:a16="http://schemas.microsoft.com/office/drawing/2014/main" id="{651A6539-7083-9CB9-61C2-20ECC657C721}"/>
              </a:ext>
            </a:extLst>
          </p:cNvPr>
          <p:cNvSpPr txBox="1">
            <a:spLocks/>
          </p:cNvSpPr>
          <p:nvPr/>
        </p:nvSpPr>
        <p:spPr>
          <a:xfrm>
            <a:off x="535921" y="1150849"/>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en-US" sz="1600" dirty="0"/>
              <a:t>Smart contract written in </a:t>
            </a:r>
            <a:r>
              <a:rPr lang="en-US" sz="1600" b="1" dirty="0"/>
              <a:t>Solidity</a:t>
            </a:r>
            <a:r>
              <a:rPr lang="en-US" sz="1600" dirty="0"/>
              <a:t> language.</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r>
              <a:rPr lang="en-US" sz="1600" b="1" dirty="0" err="1"/>
              <a:t>Openzeppelin</a:t>
            </a:r>
            <a:r>
              <a:rPr lang="en-US" sz="1600" dirty="0"/>
              <a:t> library exploited to inherit all the methods of the</a:t>
            </a:r>
          </a:p>
          <a:p>
            <a:pPr marL="0" indent="0">
              <a:buClr>
                <a:schemeClr val="dk1"/>
              </a:buClr>
              <a:buSzPts val="1100"/>
              <a:buFont typeface="Arial" panose="020B0604020202020204" pitchFamily="34" charset="0"/>
              <a:buNone/>
            </a:pPr>
            <a:r>
              <a:rPr lang="en-US" sz="1600" b="1" dirty="0"/>
              <a:t>ERC-721</a:t>
            </a:r>
            <a:r>
              <a:rPr lang="en-US" sz="1600" dirty="0"/>
              <a:t> Standard</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r>
              <a:rPr lang="en-US" sz="1600" dirty="0"/>
              <a:t>Through Hardhat the script is deployed, if no error occurs, the</a:t>
            </a:r>
          </a:p>
          <a:p>
            <a:pPr marL="0" indent="0">
              <a:buClr>
                <a:schemeClr val="dk1"/>
              </a:buClr>
              <a:buSzPts val="1100"/>
              <a:buFont typeface="Arial" panose="020B0604020202020204" pitchFamily="34" charset="0"/>
              <a:buNone/>
            </a:pPr>
            <a:r>
              <a:rPr lang="en-US" sz="1600" dirty="0"/>
              <a:t>transaction is visible on </a:t>
            </a:r>
            <a:r>
              <a:rPr lang="en-US" sz="1600" b="1" dirty="0" err="1"/>
              <a:t>Ropsten</a:t>
            </a:r>
            <a:r>
              <a:rPr lang="en-US" sz="1600" b="1" dirty="0"/>
              <a:t> </a:t>
            </a:r>
            <a:r>
              <a:rPr lang="en-US" sz="1600" b="1" dirty="0" err="1"/>
              <a:t>Etherscan</a:t>
            </a:r>
            <a:endParaRPr lang="en-US" sz="1600" b="1" dirty="0"/>
          </a:p>
          <a:p>
            <a:pPr marL="0" indent="0">
              <a:buClr>
                <a:schemeClr val="dk1"/>
              </a:buClr>
              <a:buSzPts val="1100"/>
              <a:buFont typeface="Arial" panose="020B0604020202020204" pitchFamily="34" charset="0"/>
              <a:buNone/>
            </a:pPr>
            <a:endParaRPr lang="en-US" sz="1600" b="1" dirty="0"/>
          </a:p>
          <a:p>
            <a:pPr marL="0" indent="0">
              <a:buClr>
                <a:schemeClr val="dk1"/>
              </a:buClr>
              <a:buSzPts val="1100"/>
              <a:buFont typeface="Arial" panose="020B0604020202020204" pitchFamily="34" charset="0"/>
              <a:buNone/>
            </a:pPr>
            <a:r>
              <a:rPr lang="en-US" sz="1600" dirty="0"/>
              <a:t>Before minting and signing some parameters as </a:t>
            </a:r>
            <a:r>
              <a:rPr lang="en-US" sz="1600" b="1" dirty="0"/>
              <a:t>gas</a:t>
            </a:r>
            <a:r>
              <a:rPr lang="en-US" sz="1600" dirty="0"/>
              <a:t> (the estimated</a:t>
            </a:r>
          </a:p>
          <a:p>
            <a:pPr marL="0" indent="0">
              <a:buClr>
                <a:schemeClr val="dk1"/>
              </a:buClr>
              <a:buSzPts val="1100"/>
              <a:buFont typeface="Arial" panose="020B0604020202020204" pitchFamily="34" charset="0"/>
              <a:buNone/>
            </a:pPr>
            <a:r>
              <a:rPr lang="en-US" sz="1600" dirty="0"/>
              <a:t>gas </a:t>
            </a:r>
            <a:r>
              <a:rPr lang="en-GB" sz="1600" b="0" i="0" dirty="0">
                <a:solidFill>
                  <a:srgbClr val="292929"/>
                </a:solidFill>
                <a:effectLst/>
              </a:rPr>
              <a:t>needed to complete the transaction</a:t>
            </a:r>
            <a:r>
              <a:rPr lang="en-US" sz="1600" dirty="0"/>
              <a:t>) and </a:t>
            </a:r>
            <a:r>
              <a:rPr lang="en-US" sz="1600" b="1" dirty="0" err="1"/>
              <a:t>MaxPriorityFee</a:t>
            </a:r>
            <a:r>
              <a:rPr lang="en-US" sz="1600" dirty="0"/>
              <a:t> (t</a:t>
            </a:r>
            <a:r>
              <a:rPr lang="en-GB" sz="1600" i="0" dirty="0">
                <a:solidFill>
                  <a:srgbClr val="292929"/>
                </a:solidFill>
                <a:effectLst/>
              </a:rPr>
              <a:t>he </a:t>
            </a:r>
          </a:p>
          <a:p>
            <a:pPr marL="0" indent="0">
              <a:buClr>
                <a:schemeClr val="dk1"/>
              </a:buClr>
              <a:buSzPts val="1100"/>
              <a:buFont typeface="Arial" panose="020B0604020202020204" pitchFamily="34" charset="0"/>
              <a:buNone/>
            </a:pPr>
            <a:r>
              <a:rPr lang="en-GB" sz="1600" i="0" dirty="0">
                <a:solidFill>
                  <a:srgbClr val="292929"/>
                </a:solidFill>
                <a:effectLst/>
              </a:rPr>
              <a:t>estimated fee to bid per gas</a:t>
            </a:r>
            <a:r>
              <a:rPr lang="en-US" sz="1600" i="0" dirty="0">
                <a:solidFill>
                  <a:srgbClr val="292929"/>
                </a:solidFill>
                <a:effectLst/>
              </a:rPr>
              <a:t>) a</a:t>
            </a:r>
            <a:r>
              <a:rPr lang="en-US" sz="1600" dirty="0">
                <a:solidFill>
                  <a:srgbClr val="292929"/>
                </a:solidFill>
              </a:rPr>
              <a:t>re specified</a:t>
            </a: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p:txBody>
      </p:sp>
      <p:sp>
        <p:nvSpPr>
          <p:cNvPr id="26" name="Google Shape;71;p14">
            <a:extLst>
              <a:ext uri="{FF2B5EF4-FFF2-40B4-BE49-F238E27FC236}">
                <a16:creationId xmlns:a16="http://schemas.microsoft.com/office/drawing/2014/main" id="{26A4549F-F4F2-9E6A-5285-19AF274D1E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13</a:t>
            </a:r>
          </a:p>
        </p:txBody>
      </p:sp>
      <p:pic>
        <p:nvPicPr>
          <p:cNvPr id="30" name="Immagine 29">
            <a:extLst>
              <a:ext uri="{FF2B5EF4-FFF2-40B4-BE49-F238E27FC236}">
                <a16:creationId xmlns:a16="http://schemas.microsoft.com/office/drawing/2014/main" id="{257D8008-3CF5-F900-3319-39A073FE9466}"/>
              </a:ext>
            </a:extLst>
          </p:cNvPr>
          <p:cNvPicPr>
            <a:picLocks noChangeAspect="1"/>
          </p:cNvPicPr>
          <p:nvPr/>
        </p:nvPicPr>
        <p:blipFill>
          <a:blip r:embed="rId3"/>
          <a:stretch>
            <a:fillRect/>
          </a:stretch>
        </p:blipFill>
        <p:spPr>
          <a:xfrm>
            <a:off x="6618243" y="1385170"/>
            <a:ext cx="1790263" cy="3046398"/>
          </a:xfrm>
          <a:prstGeom prst="rect">
            <a:avLst/>
          </a:prstGeom>
        </p:spPr>
      </p:pic>
      <p:grpSp>
        <p:nvGrpSpPr>
          <p:cNvPr id="23" name="Google Shape;333;p32">
            <a:extLst>
              <a:ext uri="{FF2B5EF4-FFF2-40B4-BE49-F238E27FC236}">
                <a16:creationId xmlns:a16="http://schemas.microsoft.com/office/drawing/2014/main" id="{181C17FA-4E8D-8DB3-0521-1B1340E882D8}"/>
              </a:ext>
            </a:extLst>
          </p:cNvPr>
          <p:cNvGrpSpPr/>
          <p:nvPr/>
        </p:nvGrpSpPr>
        <p:grpSpPr>
          <a:xfrm>
            <a:off x="6594948" y="1051017"/>
            <a:ext cx="1838219" cy="3722388"/>
            <a:chOff x="2547150" y="238125"/>
            <a:chExt cx="2525675" cy="5238750"/>
          </a:xfrm>
        </p:grpSpPr>
        <p:sp>
          <p:nvSpPr>
            <p:cNvPr id="25" name="Google Shape;334;p32">
              <a:extLst>
                <a:ext uri="{FF2B5EF4-FFF2-40B4-BE49-F238E27FC236}">
                  <a16:creationId xmlns:a16="http://schemas.microsoft.com/office/drawing/2014/main" id="{D37E25DA-86BD-AFE4-CA54-034269A65AB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5;p32">
              <a:extLst>
                <a:ext uri="{FF2B5EF4-FFF2-40B4-BE49-F238E27FC236}">
                  <a16:creationId xmlns:a16="http://schemas.microsoft.com/office/drawing/2014/main" id="{ED628BDD-9BB7-8550-7FAC-B687879136BE}"/>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6;p32">
              <a:extLst>
                <a:ext uri="{FF2B5EF4-FFF2-40B4-BE49-F238E27FC236}">
                  <a16:creationId xmlns:a16="http://schemas.microsoft.com/office/drawing/2014/main" id="{90B7EEDE-9027-64C4-4D15-353920A17FB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p32">
              <a:extLst>
                <a:ext uri="{FF2B5EF4-FFF2-40B4-BE49-F238E27FC236}">
                  <a16:creationId xmlns:a16="http://schemas.microsoft.com/office/drawing/2014/main" id="{3E351972-1AD5-D561-A4E7-EA0AD336A176}"/>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653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Conclusions</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6" name="Google Shape;71;p14">
            <a:extLst>
              <a:ext uri="{FF2B5EF4-FFF2-40B4-BE49-F238E27FC236}">
                <a16:creationId xmlns:a16="http://schemas.microsoft.com/office/drawing/2014/main" id="{26A4549F-F4F2-9E6A-5285-19AF274D1E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14</a:t>
            </a:r>
          </a:p>
        </p:txBody>
      </p:sp>
      <p:pic>
        <p:nvPicPr>
          <p:cNvPr id="3" name="Immagine 2">
            <a:extLst>
              <a:ext uri="{FF2B5EF4-FFF2-40B4-BE49-F238E27FC236}">
                <a16:creationId xmlns:a16="http://schemas.microsoft.com/office/drawing/2014/main" id="{2C9500E5-BD0C-8A09-30AD-BE83741F5225}"/>
              </a:ext>
            </a:extLst>
          </p:cNvPr>
          <p:cNvPicPr>
            <a:picLocks noChangeAspect="1"/>
          </p:cNvPicPr>
          <p:nvPr/>
        </p:nvPicPr>
        <p:blipFill>
          <a:blip r:embed="rId3"/>
          <a:stretch>
            <a:fillRect/>
          </a:stretch>
        </p:blipFill>
        <p:spPr>
          <a:xfrm>
            <a:off x="783395" y="1105011"/>
            <a:ext cx="4633250" cy="3680892"/>
          </a:xfrm>
          <a:prstGeom prst="rect">
            <a:avLst/>
          </a:prstGeom>
        </p:spPr>
      </p:pic>
      <p:sp>
        <p:nvSpPr>
          <p:cNvPr id="17" name="Google Shape;73;p14">
            <a:extLst>
              <a:ext uri="{FF2B5EF4-FFF2-40B4-BE49-F238E27FC236}">
                <a16:creationId xmlns:a16="http://schemas.microsoft.com/office/drawing/2014/main" id="{13B63416-E294-DC71-4052-5586FC51E71A}"/>
              </a:ext>
            </a:extLst>
          </p:cNvPr>
          <p:cNvSpPr txBox="1">
            <a:spLocks/>
          </p:cNvSpPr>
          <p:nvPr/>
        </p:nvSpPr>
        <p:spPr>
          <a:xfrm>
            <a:off x="5836209" y="2893926"/>
            <a:ext cx="2727244"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en-US" sz="1600" b="1" dirty="0"/>
              <a:t>Possible improvements</a:t>
            </a:r>
            <a:r>
              <a:rPr lang="en-US" sz="1600" dirty="0"/>
              <a:t>:</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p:txBody>
      </p:sp>
      <p:sp>
        <p:nvSpPr>
          <p:cNvPr id="18" name="Google Shape;73;p14">
            <a:extLst>
              <a:ext uri="{FF2B5EF4-FFF2-40B4-BE49-F238E27FC236}">
                <a16:creationId xmlns:a16="http://schemas.microsoft.com/office/drawing/2014/main" id="{EDCE78C4-1FB2-995C-DCDF-0CCEACC49F89}"/>
              </a:ext>
            </a:extLst>
          </p:cNvPr>
          <p:cNvSpPr txBox="1">
            <a:spLocks/>
          </p:cNvSpPr>
          <p:nvPr/>
        </p:nvSpPr>
        <p:spPr>
          <a:xfrm>
            <a:off x="5836209" y="3248119"/>
            <a:ext cx="2727243" cy="13113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lnSpc>
                <a:spcPct val="20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Enhance blockchain security </a:t>
            </a:r>
          </a:p>
          <a:p>
            <a:pPr marL="285750" indent="-285750">
              <a:lnSpc>
                <a:spcPct val="10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Enhance resolution of images generated</a:t>
            </a:r>
          </a:p>
        </p:txBody>
      </p:sp>
      <p:sp>
        <p:nvSpPr>
          <p:cNvPr id="11" name="Google Shape;73;p14">
            <a:extLst>
              <a:ext uri="{FF2B5EF4-FFF2-40B4-BE49-F238E27FC236}">
                <a16:creationId xmlns:a16="http://schemas.microsoft.com/office/drawing/2014/main" id="{6CDCF29B-AD7F-9125-15FE-A0AC5F32A570}"/>
              </a:ext>
            </a:extLst>
          </p:cNvPr>
          <p:cNvSpPr txBox="1">
            <a:spLocks/>
          </p:cNvSpPr>
          <p:nvPr/>
        </p:nvSpPr>
        <p:spPr>
          <a:xfrm>
            <a:off x="5836210" y="1239694"/>
            <a:ext cx="2727243" cy="13113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lnSpc>
                <a:spcPct val="100000"/>
              </a:lnSpc>
              <a:spcBef>
                <a:spcPts val="400"/>
              </a:spcBef>
              <a:buClr>
                <a:srgbClr val="2E40EF"/>
              </a:buClr>
              <a:buSzPts val="1100"/>
              <a:buNone/>
            </a:pPr>
            <a:r>
              <a:rPr lang="en-US" sz="1600" dirty="0">
                <a:solidFill>
                  <a:schemeClr val="tx1"/>
                </a:solidFill>
                <a:latin typeface="+mn-lt"/>
              </a:rPr>
              <a:t>The whole system can be framed as a 2-step authentication. In order to get the final NFT, the data must be validated by two blockchains.</a:t>
            </a:r>
          </a:p>
        </p:txBody>
      </p:sp>
    </p:spTree>
    <p:extLst>
      <p:ext uri="{BB962C8B-B14F-4D97-AF65-F5344CB8AC3E}">
        <p14:creationId xmlns:p14="http://schemas.microsoft.com/office/powerpoint/2010/main" val="1421328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grpSp>
        <p:nvGrpSpPr>
          <p:cNvPr id="10" name="Google Shape;344;p33">
            <a:extLst>
              <a:ext uri="{FF2B5EF4-FFF2-40B4-BE49-F238E27FC236}">
                <a16:creationId xmlns:a16="http://schemas.microsoft.com/office/drawing/2014/main" id="{7A5702A1-5F86-B79A-AB3E-F6714AF9FEF3}"/>
              </a:ext>
            </a:extLst>
          </p:cNvPr>
          <p:cNvGrpSpPr/>
          <p:nvPr/>
        </p:nvGrpSpPr>
        <p:grpSpPr>
          <a:xfrm rot="16200000">
            <a:off x="2767382" y="192775"/>
            <a:ext cx="3523574" cy="5422653"/>
            <a:chOff x="2112475" y="238125"/>
            <a:chExt cx="3395050" cy="5238750"/>
          </a:xfrm>
        </p:grpSpPr>
        <p:sp>
          <p:nvSpPr>
            <p:cNvPr id="11" name="Google Shape;345;p33">
              <a:extLst>
                <a:ext uri="{FF2B5EF4-FFF2-40B4-BE49-F238E27FC236}">
                  <a16:creationId xmlns:a16="http://schemas.microsoft.com/office/drawing/2014/main" id="{76951975-8E40-CDFD-E38B-8521FCB5342E}"/>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46;p33">
              <a:extLst>
                <a:ext uri="{FF2B5EF4-FFF2-40B4-BE49-F238E27FC236}">
                  <a16:creationId xmlns:a16="http://schemas.microsoft.com/office/drawing/2014/main" id="{127565DE-225B-6329-8B90-876B1CE5ACB2}"/>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47;p33">
              <a:extLst>
                <a:ext uri="{FF2B5EF4-FFF2-40B4-BE49-F238E27FC236}">
                  <a16:creationId xmlns:a16="http://schemas.microsoft.com/office/drawing/2014/main" id="{CA4187E7-DCC3-E162-5CBE-C62C15DDDCA7}"/>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48;p33">
              <a:extLst>
                <a:ext uri="{FF2B5EF4-FFF2-40B4-BE49-F238E27FC236}">
                  <a16:creationId xmlns:a16="http://schemas.microsoft.com/office/drawing/2014/main" id="{5DCA1B37-40BE-0294-4419-22CFEEFF4508}"/>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DEMO: </a:t>
            </a:r>
            <a:r>
              <a:rPr lang="en" sz="2800" dirty="0">
                <a:solidFill>
                  <a:srgbClr val="FF0000"/>
                </a:solidFill>
                <a:latin typeface="Lexend Deca" panose="020B0604020202020204" charset="-78"/>
                <a:cs typeface="Lexend Deca" panose="020B0604020202020204" charset="-78"/>
              </a:rPr>
              <a:t>Fake</a:t>
            </a:r>
            <a:endParaRPr sz="2800" dirty="0">
              <a:solidFill>
                <a:srgbClr val="FF0000"/>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6" name="Google Shape;71;p14">
            <a:extLst>
              <a:ext uri="{FF2B5EF4-FFF2-40B4-BE49-F238E27FC236}">
                <a16:creationId xmlns:a16="http://schemas.microsoft.com/office/drawing/2014/main" id="{26A4549F-F4F2-9E6A-5285-19AF274D1E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15</a:t>
            </a:r>
          </a:p>
        </p:txBody>
      </p:sp>
      <p:sp>
        <p:nvSpPr>
          <p:cNvPr id="17" name="Google Shape;73;p14">
            <a:extLst>
              <a:ext uri="{FF2B5EF4-FFF2-40B4-BE49-F238E27FC236}">
                <a16:creationId xmlns:a16="http://schemas.microsoft.com/office/drawing/2014/main" id="{13B63416-E294-DC71-4052-5586FC51E71A}"/>
              </a:ext>
            </a:extLst>
          </p:cNvPr>
          <p:cNvSpPr txBox="1">
            <a:spLocks/>
          </p:cNvSpPr>
          <p:nvPr/>
        </p:nvSpPr>
        <p:spPr>
          <a:xfrm>
            <a:off x="4232553" y="2571750"/>
            <a:ext cx="678893" cy="42554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en-US" sz="1600" dirty="0"/>
              <a:t>DEMOs</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p:txBody>
      </p:sp>
      <p:pic>
        <p:nvPicPr>
          <p:cNvPr id="4" name="IMG_242382384">
            <a:hlinkClick r:id="" action="ppaction://media"/>
            <a:extLst>
              <a:ext uri="{FF2B5EF4-FFF2-40B4-BE49-F238E27FC236}">
                <a16:creationId xmlns:a16="http://schemas.microsoft.com/office/drawing/2014/main" id="{AF3224BF-0C55-33B6-3842-A1A71CCCD2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8368" y="1219066"/>
            <a:ext cx="4494590" cy="3370943"/>
          </a:xfrm>
          <a:prstGeom prst="rect">
            <a:avLst/>
          </a:prstGeom>
        </p:spPr>
      </p:pic>
    </p:spTree>
    <p:extLst>
      <p:ext uri="{BB962C8B-B14F-4D97-AF65-F5344CB8AC3E}">
        <p14:creationId xmlns:p14="http://schemas.microsoft.com/office/powerpoint/2010/main" val="4226180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DEMO: </a:t>
            </a:r>
            <a:r>
              <a:rPr lang="en" sz="2800" dirty="0">
                <a:solidFill>
                  <a:srgbClr val="2C9127"/>
                </a:solidFill>
                <a:latin typeface="Lexend Deca" panose="020B0604020202020204" charset="-78"/>
                <a:cs typeface="Lexend Deca" panose="020B0604020202020204" charset="-78"/>
              </a:rPr>
              <a:t>Authentic</a:t>
            </a:r>
            <a:endParaRPr sz="2800" dirty="0">
              <a:solidFill>
                <a:srgbClr val="2C9127"/>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6" name="Google Shape;71;p14">
            <a:extLst>
              <a:ext uri="{FF2B5EF4-FFF2-40B4-BE49-F238E27FC236}">
                <a16:creationId xmlns:a16="http://schemas.microsoft.com/office/drawing/2014/main" id="{26A4549F-F4F2-9E6A-5285-19AF274D1E4E}"/>
              </a:ext>
            </a:extLst>
          </p:cNvPr>
          <p:cNvSpPr txBox="1">
            <a:spLocks/>
          </p:cNvSpPr>
          <p:nvPr/>
        </p:nvSpPr>
        <p:spPr>
          <a:xfrm>
            <a:off x="8846818" y="4727119"/>
            <a:ext cx="231868"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it-IT" sz="1200" dirty="0">
                <a:solidFill>
                  <a:schemeClr val="bg1"/>
                </a:solidFill>
                <a:latin typeface="Lexend Deca" panose="020B0604020202020204" charset="-78"/>
                <a:cs typeface="Lexend Deca" panose="020B0604020202020204" charset="-78"/>
              </a:rPr>
              <a:t>16</a:t>
            </a:r>
          </a:p>
        </p:txBody>
      </p:sp>
      <p:sp>
        <p:nvSpPr>
          <p:cNvPr id="17" name="Google Shape;73;p14">
            <a:extLst>
              <a:ext uri="{FF2B5EF4-FFF2-40B4-BE49-F238E27FC236}">
                <a16:creationId xmlns:a16="http://schemas.microsoft.com/office/drawing/2014/main" id="{13B63416-E294-DC71-4052-5586FC51E71A}"/>
              </a:ext>
            </a:extLst>
          </p:cNvPr>
          <p:cNvSpPr txBox="1">
            <a:spLocks/>
          </p:cNvSpPr>
          <p:nvPr/>
        </p:nvSpPr>
        <p:spPr>
          <a:xfrm>
            <a:off x="4232553" y="2571750"/>
            <a:ext cx="678893" cy="42554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en-US" sz="1600" dirty="0"/>
              <a:t>DEMOs</a:t>
            </a:r>
          </a:p>
          <a:p>
            <a:pPr marL="0" indent="0">
              <a:buClr>
                <a:schemeClr val="dk1"/>
              </a:buClr>
              <a:buSzPts val="1100"/>
              <a:buFont typeface="Arial" panose="020B0604020202020204" pitchFamily="34" charset="0"/>
              <a:buNone/>
            </a:pPr>
            <a:endParaRPr lang="en-US" sz="1600" dirty="0"/>
          </a:p>
          <a:p>
            <a:pPr marL="0" indent="0">
              <a:buClr>
                <a:schemeClr val="dk1"/>
              </a:buClr>
              <a:buSzPts val="1100"/>
              <a:buFont typeface="Arial" panose="020B0604020202020204" pitchFamily="34" charset="0"/>
              <a:buNone/>
            </a:pPr>
            <a:endParaRPr lang="en-US" sz="1600" dirty="0"/>
          </a:p>
        </p:txBody>
      </p:sp>
      <p:pic>
        <p:nvPicPr>
          <p:cNvPr id="2" name="IMG_158493248">
            <a:hlinkClick r:id="" action="ppaction://media"/>
            <a:extLst>
              <a:ext uri="{FF2B5EF4-FFF2-40B4-BE49-F238E27FC236}">
                <a16:creationId xmlns:a16="http://schemas.microsoft.com/office/drawing/2014/main" id="{23CA990C-DB0E-1A1F-D063-2FFD6B885B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35387" y="1212395"/>
            <a:ext cx="4508621" cy="3381466"/>
          </a:xfrm>
          <a:prstGeom prst="rect">
            <a:avLst/>
          </a:prstGeom>
        </p:spPr>
      </p:pic>
      <p:grpSp>
        <p:nvGrpSpPr>
          <p:cNvPr id="10" name="Google Shape;344;p33">
            <a:extLst>
              <a:ext uri="{FF2B5EF4-FFF2-40B4-BE49-F238E27FC236}">
                <a16:creationId xmlns:a16="http://schemas.microsoft.com/office/drawing/2014/main" id="{7A5702A1-5F86-B79A-AB3E-F6714AF9FEF3}"/>
              </a:ext>
            </a:extLst>
          </p:cNvPr>
          <p:cNvGrpSpPr/>
          <p:nvPr/>
        </p:nvGrpSpPr>
        <p:grpSpPr>
          <a:xfrm rot="16200000">
            <a:off x="2767382" y="192775"/>
            <a:ext cx="3523574" cy="5422653"/>
            <a:chOff x="2112475" y="238125"/>
            <a:chExt cx="3395050" cy="5238750"/>
          </a:xfrm>
        </p:grpSpPr>
        <p:sp>
          <p:nvSpPr>
            <p:cNvPr id="11" name="Google Shape;345;p33">
              <a:extLst>
                <a:ext uri="{FF2B5EF4-FFF2-40B4-BE49-F238E27FC236}">
                  <a16:creationId xmlns:a16="http://schemas.microsoft.com/office/drawing/2014/main" id="{76951975-8E40-CDFD-E38B-8521FCB5342E}"/>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46;p33">
              <a:extLst>
                <a:ext uri="{FF2B5EF4-FFF2-40B4-BE49-F238E27FC236}">
                  <a16:creationId xmlns:a16="http://schemas.microsoft.com/office/drawing/2014/main" id="{127565DE-225B-6329-8B90-876B1CE5ACB2}"/>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47;p33">
              <a:extLst>
                <a:ext uri="{FF2B5EF4-FFF2-40B4-BE49-F238E27FC236}">
                  <a16:creationId xmlns:a16="http://schemas.microsoft.com/office/drawing/2014/main" id="{CA4187E7-DCC3-E162-5CBE-C62C15DDDCA7}"/>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48;p33">
              <a:extLst>
                <a:ext uri="{FF2B5EF4-FFF2-40B4-BE49-F238E27FC236}">
                  <a16:creationId xmlns:a16="http://schemas.microsoft.com/office/drawing/2014/main" id="{5DCA1B37-40BE-0294-4419-22CFEEFF4508}"/>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6858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781815" y="2066781"/>
            <a:ext cx="4539000" cy="1159800"/>
          </a:xfrm>
          <a:prstGeom prst="rect">
            <a:avLst/>
          </a:prstGeom>
        </p:spPr>
        <p:txBody>
          <a:bodyPr spcFirstLastPara="1" wrap="square" lIns="0" tIns="0" rIns="0" bIns="0" anchor="ctr" anchorCtr="0">
            <a:noAutofit/>
          </a:bodyPr>
          <a:lstStyle/>
          <a:p>
            <a:r>
              <a:rPr lang="it-IT" sz="2800" dirty="0"/>
              <a:t>Thanks for </a:t>
            </a:r>
            <a:r>
              <a:rPr lang="it-IT" sz="2800" dirty="0" err="1"/>
              <a:t>your</a:t>
            </a:r>
            <a:r>
              <a:rPr lang="it-IT" sz="2800" dirty="0"/>
              <a:t> </a:t>
            </a:r>
            <a:br>
              <a:rPr lang="it-IT" sz="2800" dirty="0"/>
            </a:br>
            <a:r>
              <a:rPr lang="it-IT" sz="2800" dirty="0" err="1"/>
              <a:t>attention</a:t>
            </a:r>
            <a:r>
              <a:rPr lang="it-IT" sz="2800" dirty="0"/>
              <a:t>!</a:t>
            </a:r>
            <a:endParaRPr sz="28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5"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1"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3" y="4034577"/>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400" y="3624440"/>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4" y="3757883"/>
            <a:ext cx="321850" cy="448425"/>
          </a:xfrm>
          <a:prstGeom prst="rect">
            <a:avLst/>
          </a:prstGeom>
          <a:noFill/>
          <a:ln>
            <a:noFill/>
          </a:ln>
        </p:spPr>
      </p:pic>
    </p:spTree>
    <p:extLst>
      <p:ext uri="{BB962C8B-B14F-4D97-AF65-F5344CB8AC3E}">
        <p14:creationId xmlns:p14="http://schemas.microsoft.com/office/powerpoint/2010/main" val="113155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Immagine 2">
            <a:extLst>
              <a:ext uri="{FF2B5EF4-FFF2-40B4-BE49-F238E27FC236}">
                <a16:creationId xmlns:a16="http://schemas.microsoft.com/office/drawing/2014/main" id="{31778DF8-5671-2671-709D-5470375B6674}"/>
              </a:ext>
            </a:extLst>
          </p:cNvPr>
          <p:cNvPicPr>
            <a:picLocks noChangeAspect="1"/>
          </p:cNvPicPr>
          <p:nvPr/>
        </p:nvPicPr>
        <p:blipFill>
          <a:blip r:embed="rId3"/>
          <a:stretch>
            <a:fillRect/>
          </a:stretch>
        </p:blipFill>
        <p:spPr>
          <a:xfrm>
            <a:off x="1802369" y="1720490"/>
            <a:ext cx="5539262" cy="2223432"/>
          </a:xfrm>
          <a:prstGeom prst="rect">
            <a:avLst/>
          </a:prstGeom>
        </p:spPr>
      </p:pic>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Overview</a:t>
            </a:r>
            <a:endParaRPr sz="2400" dirty="0">
              <a:solidFill>
                <a:srgbClr val="2E40EF"/>
              </a:solidFill>
              <a:latin typeface="Lexend Deca" panose="020B0604020202020204" charset="-78"/>
              <a:cs typeface="Lexend Deca" panose="020B0604020202020204" charset="-78"/>
            </a:endParaRPr>
          </a:p>
        </p:txBody>
      </p:sp>
      <p:sp>
        <p:nvSpPr>
          <p:cNvPr id="73" name="Google Shape;73;p14"/>
          <p:cNvSpPr txBox="1">
            <a:spLocks noGrp="1"/>
          </p:cNvSpPr>
          <p:nvPr>
            <p:ph type="body" idx="1"/>
          </p:nvPr>
        </p:nvSpPr>
        <p:spPr>
          <a:xfrm>
            <a:off x="580546" y="1054215"/>
            <a:ext cx="7897246" cy="548096"/>
          </a:xfrm>
          <a:prstGeom prst="rect">
            <a:avLst/>
          </a:prstGeom>
        </p:spPr>
        <p:txBody>
          <a:bodyPr spcFirstLastPara="1" wrap="square" lIns="0" tIns="0" rIns="0" bIns="0" anchor="t" anchorCtr="0">
            <a:noAutofit/>
          </a:bodyPr>
          <a:lstStyle/>
          <a:p>
            <a:pPr marL="0" lvl="0" indent="0">
              <a:buClr>
                <a:schemeClr val="dk1"/>
              </a:buClr>
              <a:buSzPts val="1100"/>
              <a:buNone/>
            </a:pPr>
            <a:r>
              <a:rPr lang="en-US" sz="1600" dirty="0"/>
              <a:t>The goal of this is work is to authenticate sneakers, since for these products a counterfeiting market is widespread. </a:t>
            </a:r>
            <a:endParaRPr sz="1600" dirty="0"/>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4189638"/>
            <a:ext cx="7897244" cy="5480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buClr>
                <a:schemeClr val="dk1"/>
              </a:buClr>
              <a:buSzPts val="1100"/>
              <a:buFont typeface="Muli"/>
              <a:buNone/>
            </a:pPr>
            <a:r>
              <a:rPr lang="en-US" sz="1600" dirty="0">
                <a:solidFill>
                  <a:schemeClr val="tx1"/>
                </a:solidFill>
                <a:latin typeface="+mn-lt"/>
              </a:rPr>
              <a:t>How do that? By creating a system based on the blockchain, which contains immutable information related to the product.</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Immagine 2">
            <a:extLst>
              <a:ext uri="{FF2B5EF4-FFF2-40B4-BE49-F238E27FC236}">
                <a16:creationId xmlns:a16="http://schemas.microsoft.com/office/drawing/2014/main" id="{0962810F-0298-CAF7-B3CC-EC42B8015603}"/>
              </a:ext>
            </a:extLst>
          </p:cNvPr>
          <p:cNvPicPr>
            <a:picLocks noChangeAspect="1"/>
          </p:cNvPicPr>
          <p:nvPr/>
        </p:nvPicPr>
        <p:blipFill>
          <a:blip r:embed="rId3"/>
          <a:stretch>
            <a:fillRect/>
          </a:stretch>
        </p:blipFill>
        <p:spPr>
          <a:xfrm>
            <a:off x="1627259" y="1797425"/>
            <a:ext cx="5803817" cy="2248523"/>
          </a:xfrm>
          <a:prstGeom prst="rect">
            <a:avLst/>
          </a:prstGeom>
        </p:spPr>
      </p:pic>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Overview</a:t>
            </a:r>
            <a:endParaRPr sz="2800" dirty="0">
              <a:solidFill>
                <a:srgbClr val="2E40EF"/>
              </a:solidFill>
              <a:latin typeface="Lexend Deca" panose="020B0604020202020204" charset="-78"/>
              <a:cs typeface="Lexend Deca" panose="020B0604020202020204" charset="-78"/>
            </a:endParaRPr>
          </a:p>
        </p:txBody>
      </p:sp>
      <p:sp>
        <p:nvSpPr>
          <p:cNvPr id="73" name="Google Shape;73;p14"/>
          <p:cNvSpPr txBox="1">
            <a:spLocks noGrp="1"/>
          </p:cNvSpPr>
          <p:nvPr>
            <p:ph type="body" idx="1"/>
          </p:nvPr>
        </p:nvSpPr>
        <p:spPr>
          <a:xfrm>
            <a:off x="580546" y="1054215"/>
            <a:ext cx="7897246" cy="548096"/>
          </a:xfrm>
          <a:prstGeom prst="rect">
            <a:avLst/>
          </a:prstGeom>
        </p:spPr>
        <p:txBody>
          <a:bodyPr spcFirstLastPara="1" wrap="square" lIns="0" tIns="0" rIns="0" bIns="0" anchor="t" anchorCtr="0">
            <a:noAutofit/>
          </a:bodyPr>
          <a:lstStyle/>
          <a:p>
            <a:pPr marL="0" lvl="0" indent="0">
              <a:buClr>
                <a:schemeClr val="dk1"/>
              </a:buClr>
              <a:buSzPts val="1100"/>
              <a:buNone/>
            </a:pPr>
            <a:r>
              <a:rPr lang="en-US" sz="1600" dirty="0"/>
              <a:t>For each sneakers is associated a NFT which is automatically generated by a Generative Adversarial Network and a Style Transfer. </a:t>
            </a:r>
            <a:endParaRPr sz="1600" dirty="0"/>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4241062"/>
            <a:ext cx="7897244" cy="5480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buClr>
                <a:schemeClr val="dk1"/>
              </a:buClr>
              <a:buSzPts val="1100"/>
              <a:buNone/>
            </a:pPr>
            <a:r>
              <a:rPr lang="en-US" sz="1600" dirty="0">
                <a:solidFill>
                  <a:schemeClr val="tx1"/>
                </a:solidFill>
                <a:latin typeface="+mn-lt"/>
              </a:rPr>
              <a:t>Each NFT is referred to the product since the sneaker’s image is used in order to generate it .</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2</a:t>
            </a:r>
          </a:p>
        </p:txBody>
      </p:sp>
    </p:spTree>
    <p:extLst>
      <p:ext uri="{BB962C8B-B14F-4D97-AF65-F5344CB8AC3E}">
        <p14:creationId xmlns:p14="http://schemas.microsoft.com/office/powerpoint/2010/main" val="230699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Overview</a:t>
            </a:r>
            <a:endParaRPr sz="2800" dirty="0">
              <a:solidFill>
                <a:srgbClr val="2E40EF"/>
              </a:solidFill>
              <a:latin typeface="Lexend Deca" panose="020B0604020202020204" charset="-78"/>
              <a:cs typeface="Lexend Deca" panose="020B0604020202020204" charset="-78"/>
            </a:endParaRP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3</a:t>
            </a:r>
          </a:p>
        </p:txBody>
      </p:sp>
      <p:pic>
        <p:nvPicPr>
          <p:cNvPr id="15" name="Immagine 14">
            <a:extLst>
              <a:ext uri="{FF2B5EF4-FFF2-40B4-BE49-F238E27FC236}">
                <a16:creationId xmlns:a16="http://schemas.microsoft.com/office/drawing/2014/main" id="{3F6DA1D8-82CF-1522-5E1F-184F6D18EB12}"/>
              </a:ext>
            </a:extLst>
          </p:cNvPr>
          <p:cNvPicPr>
            <a:picLocks noChangeAspect="1"/>
          </p:cNvPicPr>
          <p:nvPr/>
        </p:nvPicPr>
        <p:blipFill>
          <a:blip r:embed="rId3"/>
          <a:stretch>
            <a:fillRect/>
          </a:stretch>
        </p:blipFill>
        <p:spPr>
          <a:xfrm>
            <a:off x="2255375" y="1046227"/>
            <a:ext cx="4633250" cy="3680892"/>
          </a:xfrm>
          <a:prstGeom prst="rect">
            <a:avLst/>
          </a:prstGeom>
        </p:spPr>
      </p:pic>
    </p:spTree>
    <p:extLst>
      <p:ext uri="{BB962C8B-B14F-4D97-AF65-F5344CB8AC3E}">
        <p14:creationId xmlns:p14="http://schemas.microsoft.com/office/powerpoint/2010/main" val="87634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Blockchain: Features</a:t>
            </a:r>
            <a:endParaRPr sz="2800" dirty="0">
              <a:solidFill>
                <a:srgbClr val="2E40EF"/>
              </a:solidFill>
              <a:latin typeface="Lexend Deca" panose="020B0604020202020204" charset="-78"/>
              <a:cs typeface="Lexend Deca" panose="020B0604020202020204" charset="-78"/>
            </a:endParaRPr>
          </a:p>
        </p:txBody>
      </p:sp>
      <p:sp>
        <p:nvSpPr>
          <p:cNvPr id="73" name="Google Shape;73;p14"/>
          <p:cNvSpPr txBox="1">
            <a:spLocks noGrp="1"/>
          </p:cNvSpPr>
          <p:nvPr>
            <p:ph type="body" idx="1"/>
          </p:nvPr>
        </p:nvSpPr>
        <p:spPr>
          <a:xfrm>
            <a:off x="580546" y="1409360"/>
            <a:ext cx="7897246" cy="548096"/>
          </a:xfrm>
          <a:prstGeom prst="rect">
            <a:avLst/>
          </a:prstGeom>
        </p:spPr>
        <p:txBody>
          <a:bodyPr spcFirstLastPara="1" wrap="square" lIns="0" tIns="0" rIns="0" bIns="0" anchor="t" anchorCtr="0">
            <a:noAutofit/>
          </a:bodyPr>
          <a:lstStyle/>
          <a:p>
            <a:pPr marL="0" lvl="0" indent="0">
              <a:buClr>
                <a:schemeClr val="dk1"/>
              </a:buClr>
              <a:buSzPts val="1100"/>
              <a:buNone/>
            </a:pPr>
            <a:r>
              <a:rPr lang="en-US" sz="1600" dirty="0"/>
              <a:t>Our Blockchain system:</a:t>
            </a:r>
            <a:endParaRPr sz="1600" dirty="0"/>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1869418"/>
            <a:ext cx="3991454" cy="19956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lnSpc>
                <a:spcPct val="2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Blocks hash</a:t>
            </a:r>
            <a:r>
              <a:rPr lang="en-US" sz="1600" dirty="0">
                <a:solidFill>
                  <a:schemeClr val="tx1"/>
                </a:solidFill>
                <a:latin typeface="+mn-lt"/>
              </a:rPr>
              <a:t>: SHA-256 hash function</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Transactions hash</a:t>
            </a:r>
            <a:r>
              <a:rPr lang="en-US" sz="1600" dirty="0">
                <a:solidFill>
                  <a:schemeClr val="tx1"/>
                </a:solidFill>
                <a:latin typeface="+mn-lt"/>
              </a:rPr>
              <a:t>: don’t compute hash for each transaction</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Difficulty</a:t>
            </a:r>
            <a:r>
              <a:rPr lang="en-US" sz="1600" dirty="0">
                <a:solidFill>
                  <a:schemeClr val="tx1"/>
                </a:solidFill>
                <a:latin typeface="+mn-lt"/>
              </a:rPr>
              <a:t>: increase difficult factor as far as the chain becomes longer</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Proof of work</a:t>
            </a:r>
            <a:r>
              <a:rPr lang="en-US" sz="1600" dirty="0">
                <a:solidFill>
                  <a:schemeClr val="tx1"/>
                </a:solidFill>
                <a:latin typeface="+mn-lt"/>
              </a:rPr>
              <a:t>: different values of nonce to get a hash that satisfies the difficulty criteria</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4</a:t>
            </a:r>
          </a:p>
        </p:txBody>
      </p:sp>
      <p:pic>
        <p:nvPicPr>
          <p:cNvPr id="3" name="Immagine 2">
            <a:extLst>
              <a:ext uri="{FF2B5EF4-FFF2-40B4-BE49-F238E27FC236}">
                <a16:creationId xmlns:a16="http://schemas.microsoft.com/office/drawing/2014/main" id="{894FBCC6-E464-D08A-0191-DE9DE24E52D3}"/>
              </a:ext>
            </a:extLst>
          </p:cNvPr>
          <p:cNvPicPr>
            <a:picLocks noChangeAspect="1"/>
          </p:cNvPicPr>
          <p:nvPr/>
        </p:nvPicPr>
        <p:blipFill>
          <a:blip r:embed="rId3"/>
          <a:stretch>
            <a:fillRect/>
          </a:stretch>
        </p:blipFill>
        <p:spPr>
          <a:xfrm>
            <a:off x="4924697" y="1957456"/>
            <a:ext cx="3814353" cy="1781848"/>
          </a:xfrm>
          <a:prstGeom prst="rect">
            <a:avLst/>
          </a:prstGeom>
        </p:spPr>
      </p:pic>
      <p:sp>
        <p:nvSpPr>
          <p:cNvPr id="4" name="Rettangolo 3">
            <a:extLst>
              <a:ext uri="{FF2B5EF4-FFF2-40B4-BE49-F238E27FC236}">
                <a16:creationId xmlns:a16="http://schemas.microsoft.com/office/drawing/2014/main" id="{41D21917-F92B-402F-C066-E07AE2CF19B8}"/>
              </a:ext>
            </a:extLst>
          </p:cNvPr>
          <p:cNvSpPr/>
          <p:nvPr/>
        </p:nvSpPr>
        <p:spPr>
          <a:xfrm>
            <a:off x="8563454" y="2635296"/>
            <a:ext cx="175596" cy="231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0716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7622926"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Blockchain: Transaction and Data Retrieval</a:t>
            </a:r>
            <a:endParaRPr sz="2800" dirty="0">
              <a:solidFill>
                <a:srgbClr val="2E40EF"/>
              </a:solidFill>
              <a:latin typeface="Lexend Deca" panose="020B0604020202020204" charset="-78"/>
              <a:cs typeface="Lexend Deca" panose="020B0604020202020204" charset="-78"/>
            </a:endParaRPr>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1104653"/>
            <a:ext cx="7897244" cy="10637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lnSpc>
                <a:spcPct val="100000"/>
              </a:lnSpc>
              <a:spcBef>
                <a:spcPts val="400"/>
              </a:spcBef>
              <a:buClr>
                <a:srgbClr val="2E40EF"/>
              </a:buClr>
              <a:buSzPts val="1100"/>
              <a:buNone/>
            </a:pPr>
            <a:r>
              <a:rPr lang="en-US" sz="1600" dirty="0">
                <a:solidFill>
                  <a:schemeClr val="tx1"/>
                </a:solidFill>
                <a:latin typeface="+mn-lt"/>
              </a:rPr>
              <a:t>The data we need to authenticate is stored into transactions. Each of them contains two data:</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ID</a:t>
            </a:r>
            <a:r>
              <a:rPr lang="en-US" sz="1600" dirty="0">
                <a:solidFill>
                  <a:schemeClr val="tx1"/>
                </a:solidFill>
                <a:latin typeface="+mn-lt"/>
              </a:rPr>
              <a:t>: the transaction id</a:t>
            </a: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NFT link</a:t>
            </a:r>
            <a:r>
              <a:rPr lang="en-US" sz="1600" dirty="0">
                <a:solidFill>
                  <a:schemeClr val="tx1"/>
                </a:solidFill>
                <a:latin typeface="+mn-lt"/>
              </a:rPr>
              <a:t>: the link to the NFT corresponding to the sneakers</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5</a:t>
            </a:r>
          </a:p>
        </p:txBody>
      </p:sp>
      <p:pic>
        <p:nvPicPr>
          <p:cNvPr id="5" name="Immagine 4">
            <a:extLst>
              <a:ext uri="{FF2B5EF4-FFF2-40B4-BE49-F238E27FC236}">
                <a16:creationId xmlns:a16="http://schemas.microsoft.com/office/drawing/2014/main" id="{591CA582-E23B-E154-26C0-9421B340E299}"/>
              </a:ext>
            </a:extLst>
          </p:cNvPr>
          <p:cNvPicPr>
            <a:picLocks noChangeAspect="1"/>
          </p:cNvPicPr>
          <p:nvPr/>
        </p:nvPicPr>
        <p:blipFill>
          <a:blip r:embed="rId3"/>
          <a:stretch>
            <a:fillRect/>
          </a:stretch>
        </p:blipFill>
        <p:spPr>
          <a:xfrm>
            <a:off x="821218" y="2310143"/>
            <a:ext cx="7501563" cy="2186200"/>
          </a:xfrm>
          <a:prstGeom prst="rect">
            <a:avLst/>
          </a:prstGeom>
        </p:spPr>
      </p:pic>
    </p:spTree>
    <p:extLst>
      <p:ext uri="{BB962C8B-B14F-4D97-AF65-F5344CB8AC3E}">
        <p14:creationId xmlns:p14="http://schemas.microsoft.com/office/powerpoint/2010/main" val="201586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GAN Generation</a:t>
            </a:r>
            <a:endParaRPr sz="2800" dirty="0">
              <a:solidFill>
                <a:srgbClr val="2E40EF"/>
              </a:solidFill>
              <a:latin typeface="Lexend Deca" panose="020B0604020202020204" charset="-78"/>
              <a:cs typeface="Lexend Deca" panose="020B0604020202020204" charset="-78"/>
            </a:endParaRPr>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1104654"/>
            <a:ext cx="7897244" cy="6914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lnSpc>
                <a:spcPct val="100000"/>
              </a:lnSpc>
              <a:spcBef>
                <a:spcPts val="400"/>
              </a:spcBef>
              <a:buClr>
                <a:srgbClr val="2E40EF"/>
              </a:buClr>
              <a:buSzPts val="1100"/>
              <a:buNone/>
            </a:pPr>
            <a:r>
              <a:rPr lang="en-US" sz="1600" dirty="0">
                <a:solidFill>
                  <a:schemeClr val="tx1"/>
                </a:solidFill>
                <a:latin typeface="+mn-lt"/>
              </a:rPr>
              <a:t>The NFT is generated by combining the sneakers image with a style image. The last one is created through a Generative Adversarial Network.</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6</a:t>
            </a:r>
          </a:p>
        </p:txBody>
      </p:sp>
      <p:pic>
        <p:nvPicPr>
          <p:cNvPr id="3" name="Immagine 2">
            <a:extLst>
              <a:ext uri="{FF2B5EF4-FFF2-40B4-BE49-F238E27FC236}">
                <a16:creationId xmlns:a16="http://schemas.microsoft.com/office/drawing/2014/main" id="{8B7A8FE9-51FB-9530-09DD-F23CFA61CBD5}"/>
              </a:ext>
            </a:extLst>
          </p:cNvPr>
          <p:cNvPicPr>
            <a:picLocks noChangeAspect="1"/>
          </p:cNvPicPr>
          <p:nvPr/>
        </p:nvPicPr>
        <p:blipFill>
          <a:blip r:embed="rId3"/>
          <a:stretch>
            <a:fillRect/>
          </a:stretch>
        </p:blipFill>
        <p:spPr>
          <a:xfrm>
            <a:off x="1734795" y="1792079"/>
            <a:ext cx="5674410" cy="2935040"/>
          </a:xfrm>
          <a:prstGeom prst="rect">
            <a:avLst/>
          </a:prstGeom>
        </p:spPr>
      </p:pic>
    </p:spTree>
    <p:extLst>
      <p:ext uri="{BB962C8B-B14F-4D97-AF65-F5344CB8AC3E}">
        <p14:creationId xmlns:p14="http://schemas.microsoft.com/office/powerpoint/2010/main" val="5560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11" name="Immagine 10" descr="Immagine che contiene natura&#10;&#10;Descrizione generata automaticamente">
            <a:extLst>
              <a:ext uri="{FF2B5EF4-FFF2-40B4-BE49-F238E27FC236}">
                <a16:creationId xmlns:a16="http://schemas.microsoft.com/office/drawing/2014/main" id="{B944B967-A52D-A4FF-E97E-B2D395384926}"/>
              </a:ext>
            </a:extLst>
          </p:cNvPr>
          <p:cNvPicPr>
            <a:picLocks noChangeAspect="1"/>
          </p:cNvPicPr>
          <p:nvPr/>
        </p:nvPicPr>
        <p:blipFill>
          <a:blip r:embed="rId3"/>
          <a:stretch>
            <a:fillRect/>
          </a:stretch>
        </p:blipFill>
        <p:spPr>
          <a:xfrm>
            <a:off x="6516731" y="3283133"/>
            <a:ext cx="1961061" cy="1176637"/>
          </a:xfrm>
          <a:prstGeom prst="rect">
            <a:avLst/>
          </a:prstGeom>
        </p:spPr>
      </p:pic>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GAN Generation</a:t>
            </a:r>
            <a:endParaRPr sz="2800" dirty="0">
              <a:solidFill>
                <a:srgbClr val="2E40EF"/>
              </a:solidFill>
              <a:latin typeface="Lexend Deca" panose="020B0604020202020204" charset="-78"/>
              <a:cs typeface="Lexend Deca" panose="020B0604020202020204" charset="-78"/>
            </a:endParaRPr>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1287532"/>
            <a:ext cx="4755631" cy="19956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Dataset</a:t>
            </a:r>
            <a:r>
              <a:rPr lang="en-US" sz="1600" dirty="0">
                <a:solidFill>
                  <a:schemeClr val="tx1"/>
                </a:solidFill>
                <a:latin typeface="+mn-lt"/>
              </a:rPr>
              <a:t>: </a:t>
            </a:r>
            <a:r>
              <a:rPr lang="en-US" sz="1600" b="1" dirty="0">
                <a:solidFill>
                  <a:schemeClr val="tx1"/>
                </a:solidFill>
                <a:latin typeface="+mn-lt"/>
              </a:rPr>
              <a:t>Best Artworks of All Time, </a:t>
            </a:r>
            <a:r>
              <a:rPr lang="en-US" sz="1600" dirty="0">
                <a:solidFill>
                  <a:schemeClr val="tx1"/>
                </a:solidFill>
                <a:latin typeface="+mn-lt"/>
              </a:rPr>
              <a:t>a collection of artworks of the most influential artists of all time. It contains 8683 artworks of 50 different artists.</a:t>
            </a:r>
          </a:p>
          <a:p>
            <a:pPr marL="285750" indent="-285750">
              <a:lnSpc>
                <a:spcPct val="100000"/>
              </a:lnSpc>
              <a:spcBef>
                <a:spcPts val="400"/>
              </a:spcBef>
              <a:buClr>
                <a:srgbClr val="2E40EF"/>
              </a:buClr>
              <a:buSzPts val="1100"/>
              <a:buFont typeface="Arial" panose="020B0604020202020204" pitchFamily="34" charset="0"/>
              <a:buChar char="•"/>
            </a:pPr>
            <a:endParaRPr lang="en-US" sz="1600" dirty="0">
              <a:solidFill>
                <a:schemeClr val="tx1"/>
              </a:solidFill>
              <a:latin typeface="+mn-lt"/>
            </a:endParaRP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Generator</a:t>
            </a:r>
            <a:r>
              <a:rPr lang="en-US" sz="1600" dirty="0">
                <a:solidFill>
                  <a:schemeClr val="tx1"/>
                </a:solidFill>
                <a:latin typeface="+mn-lt"/>
              </a:rPr>
              <a:t>: generates new data instances. It converts a latent tensor into an image tensor through transposed convolutions.</a:t>
            </a:r>
          </a:p>
          <a:p>
            <a:pPr marL="285750" indent="-285750">
              <a:lnSpc>
                <a:spcPct val="100000"/>
              </a:lnSpc>
              <a:spcBef>
                <a:spcPts val="400"/>
              </a:spcBef>
              <a:buClr>
                <a:srgbClr val="2E40EF"/>
              </a:buClr>
              <a:buSzPts val="1100"/>
              <a:buFont typeface="Arial" panose="020B0604020202020204" pitchFamily="34" charset="0"/>
              <a:buChar char="•"/>
            </a:pPr>
            <a:endParaRPr lang="en-US" sz="1600" dirty="0">
              <a:solidFill>
                <a:schemeClr val="tx1"/>
              </a:solidFill>
              <a:latin typeface="+mn-lt"/>
            </a:endParaRPr>
          </a:p>
          <a:p>
            <a:pPr marL="285750" indent="-285750">
              <a:lnSpc>
                <a:spcPct val="100000"/>
              </a:lnSpc>
              <a:spcBef>
                <a:spcPts val="400"/>
              </a:spcBef>
              <a:buClr>
                <a:srgbClr val="2E40EF"/>
              </a:buClr>
              <a:buSzPts val="1100"/>
              <a:buFont typeface="Arial" panose="020B0604020202020204" pitchFamily="34" charset="0"/>
              <a:buChar char="•"/>
            </a:pPr>
            <a:r>
              <a:rPr lang="en-US" sz="1600" b="1" dirty="0">
                <a:solidFill>
                  <a:schemeClr val="tx1"/>
                </a:solidFill>
                <a:latin typeface="+mn-lt"/>
              </a:rPr>
              <a:t>Discriminator</a:t>
            </a:r>
            <a:r>
              <a:rPr lang="en-US" sz="1600" dirty="0">
                <a:solidFill>
                  <a:schemeClr val="tx1"/>
                </a:solidFill>
                <a:latin typeface="+mn-lt"/>
              </a:rPr>
              <a:t>: evaluates the data created by the generator and it decides whether each instance of data that it reviews belongs to the actual training dataset or not.</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7</a:t>
            </a:r>
          </a:p>
        </p:txBody>
      </p:sp>
      <p:pic>
        <p:nvPicPr>
          <p:cNvPr id="7" name="Immagine 6" descr="Immagine che contiene natura, pietra, roccia, grotta&#10;&#10;Descrizione generata automaticamente">
            <a:extLst>
              <a:ext uri="{FF2B5EF4-FFF2-40B4-BE49-F238E27FC236}">
                <a16:creationId xmlns:a16="http://schemas.microsoft.com/office/drawing/2014/main" id="{FA689A15-6AEF-55FD-36EF-2756DCC69F43}"/>
              </a:ext>
            </a:extLst>
          </p:cNvPr>
          <p:cNvPicPr>
            <a:picLocks noChangeAspect="1"/>
          </p:cNvPicPr>
          <p:nvPr/>
        </p:nvPicPr>
        <p:blipFill>
          <a:blip r:embed="rId4"/>
          <a:stretch>
            <a:fillRect/>
          </a:stretch>
        </p:blipFill>
        <p:spPr>
          <a:xfrm>
            <a:off x="5667485" y="2700945"/>
            <a:ext cx="1034581" cy="1528937"/>
          </a:xfrm>
          <a:prstGeom prst="rect">
            <a:avLst/>
          </a:prstGeom>
        </p:spPr>
      </p:pic>
      <p:pic>
        <p:nvPicPr>
          <p:cNvPr id="9" name="Immagine 8" descr="Immagine che contiene testo, natura&#10;&#10;Descrizione generata automaticamente">
            <a:extLst>
              <a:ext uri="{FF2B5EF4-FFF2-40B4-BE49-F238E27FC236}">
                <a16:creationId xmlns:a16="http://schemas.microsoft.com/office/drawing/2014/main" id="{3B7D391D-7218-09EB-B4AA-2614522DCEBD}"/>
              </a:ext>
            </a:extLst>
          </p:cNvPr>
          <p:cNvPicPr>
            <a:picLocks noChangeAspect="1"/>
          </p:cNvPicPr>
          <p:nvPr/>
        </p:nvPicPr>
        <p:blipFill>
          <a:blip r:embed="rId5"/>
          <a:stretch>
            <a:fillRect/>
          </a:stretch>
        </p:blipFill>
        <p:spPr>
          <a:xfrm>
            <a:off x="5667485" y="1234966"/>
            <a:ext cx="2118933" cy="1192080"/>
          </a:xfrm>
          <a:prstGeom prst="rect">
            <a:avLst/>
          </a:prstGeom>
        </p:spPr>
      </p:pic>
      <p:pic>
        <p:nvPicPr>
          <p:cNvPr id="5" name="Immagine 4" descr="Immagine che contiene persona, finestra&#10;&#10;Descrizione generata automaticamente">
            <a:extLst>
              <a:ext uri="{FF2B5EF4-FFF2-40B4-BE49-F238E27FC236}">
                <a16:creationId xmlns:a16="http://schemas.microsoft.com/office/drawing/2014/main" id="{DF82C81B-5D22-F593-D02D-D4B5BC4C7978}"/>
              </a:ext>
            </a:extLst>
          </p:cNvPr>
          <p:cNvPicPr>
            <a:picLocks noChangeAspect="1"/>
          </p:cNvPicPr>
          <p:nvPr/>
        </p:nvPicPr>
        <p:blipFill>
          <a:blip r:embed="rId6"/>
          <a:stretch>
            <a:fillRect/>
          </a:stretch>
        </p:blipFill>
        <p:spPr>
          <a:xfrm>
            <a:off x="7443212" y="1504737"/>
            <a:ext cx="1034580" cy="1374842"/>
          </a:xfrm>
          <a:prstGeom prst="rect">
            <a:avLst/>
          </a:prstGeom>
        </p:spPr>
      </p:pic>
    </p:spTree>
    <p:extLst>
      <p:ext uri="{BB962C8B-B14F-4D97-AF65-F5344CB8AC3E}">
        <p14:creationId xmlns:p14="http://schemas.microsoft.com/office/powerpoint/2010/main" val="294245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48" y="280770"/>
            <a:ext cx="6014400" cy="469015"/>
          </a:xfrm>
          <a:prstGeom prst="rect">
            <a:avLst/>
          </a:prstGeom>
          <a:effectLst>
            <a:outerShdw blurRad="152400" dist="317500" dir="5400000" sx="90000" sy="-19000" rotWithShape="0">
              <a:prstClr val="black">
                <a:alpha val="15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 sz="2800" dirty="0">
                <a:solidFill>
                  <a:srgbClr val="2E40EF"/>
                </a:solidFill>
                <a:latin typeface="Lexend Deca" panose="020B0604020202020204" charset="-78"/>
                <a:cs typeface="Lexend Deca" panose="020B0604020202020204" charset="-78"/>
              </a:rPr>
              <a:t>NFT: GAN Generation</a:t>
            </a:r>
            <a:endParaRPr sz="2800" dirty="0">
              <a:solidFill>
                <a:srgbClr val="2E40EF"/>
              </a:solidFill>
              <a:latin typeface="Lexend Deca" panose="020B0604020202020204" charset="-78"/>
              <a:cs typeface="Lexend Deca" panose="020B0604020202020204" charset="-78"/>
            </a:endParaRPr>
          </a:p>
        </p:txBody>
      </p:sp>
      <p:sp>
        <p:nvSpPr>
          <p:cNvPr id="17" name="Google Shape;73;p14">
            <a:extLst>
              <a:ext uri="{FF2B5EF4-FFF2-40B4-BE49-F238E27FC236}">
                <a16:creationId xmlns:a16="http://schemas.microsoft.com/office/drawing/2014/main" id="{0F664851-7F95-F264-0CC2-E50B5386C1B8}"/>
              </a:ext>
            </a:extLst>
          </p:cNvPr>
          <p:cNvSpPr txBox="1">
            <a:spLocks/>
          </p:cNvSpPr>
          <p:nvPr/>
        </p:nvSpPr>
        <p:spPr>
          <a:xfrm>
            <a:off x="580546" y="1472919"/>
            <a:ext cx="3945734" cy="19956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0" indent="0">
              <a:lnSpc>
                <a:spcPct val="100000"/>
              </a:lnSpc>
              <a:spcBef>
                <a:spcPts val="400"/>
              </a:spcBef>
              <a:buClr>
                <a:srgbClr val="2E40EF"/>
              </a:buClr>
              <a:buSzPts val="1100"/>
              <a:buNone/>
            </a:pPr>
            <a:r>
              <a:rPr lang="en-US" sz="1600" b="1" dirty="0">
                <a:solidFill>
                  <a:schemeClr val="tx1"/>
                </a:solidFill>
                <a:latin typeface="+mn-lt"/>
              </a:rPr>
              <a:t>Training and results</a:t>
            </a:r>
            <a:r>
              <a:rPr lang="en-US" sz="1600" dirty="0">
                <a:solidFill>
                  <a:schemeClr val="tx1"/>
                </a:solidFill>
                <a:latin typeface="+mn-lt"/>
              </a:rPr>
              <a:t>:</a:t>
            </a:r>
          </a:p>
          <a:p>
            <a:pPr marL="285750" indent="-285750">
              <a:lnSpc>
                <a:spcPct val="15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Grid of 64 images</a:t>
            </a:r>
          </a:p>
          <a:p>
            <a:pPr marL="285750" indent="-285750">
              <a:lnSpc>
                <a:spcPct val="15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Epochs: 150</a:t>
            </a:r>
          </a:p>
          <a:p>
            <a:pPr marL="285750" indent="-285750">
              <a:lnSpc>
                <a:spcPct val="15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Batch Size: 128</a:t>
            </a:r>
          </a:p>
          <a:p>
            <a:pPr marL="285750" indent="-285750">
              <a:lnSpc>
                <a:spcPct val="15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Optimizer: Adam</a:t>
            </a:r>
          </a:p>
          <a:p>
            <a:pPr marL="285750" indent="-285750">
              <a:lnSpc>
                <a:spcPct val="150000"/>
              </a:lnSpc>
              <a:spcBef>
                <a:spcPts val="400"/>
              </a:spcBef>
              <a:buClr>
                <a:srgbClr val="2E40EF"/>
              </a:buClr>
              <a:buSzPts val="1100"/>
              <a:buFont typeface="Arial" panose="020B0604020202020204" pitchFamily="34" charset="0"/>
              <a:buChar char="•"/>
            </a:pPr>
            <a:r>
              <a:rPr lang="en-US" sz="1600" dirty="0">
                <a:solidFill>
                  <a:schemeClr val="tx1"/>
                </a:solidFill>
                <a:latin typeface="+mn-lt"/>
              </a:rPr>
              <a:t>Fit function to train discriminator and generator in tandem for each batch of data </a:t>
            </a:r>
          </a:p>
        </p:txBody>
      </p:sp>
      <p:sp>
        <p:nvSpPr>
          <p:cNvPr id="14" name="Rettangolo 13">
            <a:extLst>
              <a:ext uri="{FF2B5EF4-FFF2-40B4-BE49-F238E27FC236}">
                <a16:creationId xmlns:a16="http://schemas.microsoft.com/office/drawing/2014/main" id="{F968A339-0A22-62B0-3104-E208EEE8D791}"/>
              </a:ext>
            </a:extLst>
          </p:cNvPr>
          <p:cNvSpPr/>
          <p:nvPr/>
        </p:nvSpPr>
        <p:spPr>
          <a:xfrm>
            <a:off x="8739050" y="4727119"/>
            <a:ext cx="404949" cy="323033"/>
          </a:xfrm>
          <a:prstGeom prst="rect">
            <a:avLst/>
          </a:prstGeom>
          <a:solidFill>
            <a:srgbClr val="2E40EF"/>
          </a:solidFill>
          <a:ln>
            <a:solidFill>
              <a:srgbClr val="2E40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6" name="Connettore diritto 15">
            <a:extLst>
              <a:ext uri="{FF2B5EF4-FFF2-40B4-BE49-F238E27FC236}">
                <a16:creationId xmlns:a16="http://schemas.microsoft.com/office/drawing/2014/main" id="{069A515C-6CA3-A71A-1198-A7C61AAB7036}"/>
              </a:ext>
            </a:extLst>
          </p:cNvPr>
          <p:cNvCxnSpPr>
            <a:cxnSpLocks/>
          </p:cNvCxnSpPr>
          <p:nvPr/>
        </p:nvCxnSpPr>
        <p:spPr>
          <a:xfrm>
            <a:off x="580546" y="835943"/>
            <a:ext cx="7897246" cy="0"/>
          </a:xfrm>
          <a:prstGeom prst="line">
            <a:avLst/>
          </a:prstGeom>
          <a:ln w="19050">
            <a:solidFill>
              <a:srgbClr val="2E40EF"/>
            </a:solidFill>
          </a:ln>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4" name="Google Shape;73;p14">
            <a:extLst>
              <a:ext uri="{FF2B5EF4-FFF2-40B4-BE49-F238E27FC236}">
                <a16:creationId xmlns:a16="http://schemas.microsoft.com/office/drawing/2014/main" id="{07774D58-328E-F1C1-D3BE-4AA9F7D1D8FA}"/>
              </a:ext>
            </a:extLst>
          </p:cNvPr>
          <p:cNvSpPr txBox="1">
            <a:spLocks/>
          </p:cNvSpPr>
          <p:nvPr/>
        </p:nvSpPr>
        <p:spPr>
          <a:xfrm>
            <a:off x="580546" y="4117793"/>
            <a:ext cx="7897246" cy="548096"/>
          </a:xfrm>
          <a:prstGeom prst="rect">
            <a:avLst/>
          </a:prstGeom>
        </p:spPr>
        <p:txBody>
          <a:bodyPr spcFirstLastPara="1" vert="horz" wrap="square" lIns="0" tIns="0" rIns="0" bIns="0" rtlCol="0" anchor="t" anchorCtr="0">
            <a:noAutofit/>
          </a:bodyPr>
          <a:lstStyle>
            <a:lvl1pPr marL="457200" lvl="0" indent="-355600" algn="l" defTabSz="685800" rtl="0" eaLnBrk="1" latinLnBrk="0" hangingPunct="1">
              <a:lnSpc>
                <a:spcPct val="90000"/>
              </a:lnSpc>
              <a:spcBef>
                <a:spcPts val="600"/>
              </a:spcBef>
              <a:spcAft>
                <a:spcPts val="0"/>
              </a:spcAft>
              <a:buSzPts val="2000"/>
              <a:buFont typeface="Arial" panose="020B0604020202020204" pitchFamily="34" charset="0"/>
              <a:buChar char="⬡"/>
              <a:defRPr sz="2000" kern="1200">
                <a:solidFill>
                  <a:schemeClr val="tx1"/>
                </a:solidFill>
                <a:latin typeface="+mn-lt"/>
                <a:ea typeface="+mn-ea"/>
                <a:cs typeface="+mn-cs"/>
              </a:defRPr>
            </a:lvl1pPr>
            <a:lvl2pPr marL="914400" lvl="1"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2pPr>
            <a:lvl3pPr marL="1371600" lvl="2"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4pPr>
            <a:lvl5pPr marL="2286000" lvl="4"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5pPr>
            <a:lvl6pPr marL="2743200" lvl="5"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6pPr>
            <a:lvl7pPr marL="3200400" lvl="6"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7pPr>
            <a:lvl8pPr marL="3657600" lvl="7"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8pPr>
            <a:lvl9pPr marL="4114800" lvl="8" indent="-355600" algn="l" defTabSz="685800" rtl="0" eaLnBrk="1" latinLnBrk="0" hangingPunct="1">
              <a:lnSpc>
                <a:spcPct val="90000"/>
              </a:lnSpc>
              <a:spcBef>
                <a:spcPts val="0"/>
              </a:spcBef>
              <a:spcAft>
                <a:spcPts val="0"/>
              </a:spcAft>
              <a:buSzPts val="2000"/>
              <a:buFont typeface="Arial" panose="020B0604020202020204" pitchFamily="34" charset="0"/>
              <a:buChar char="■"/>
              <a:defRPr sz="20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endParaRPr lang="en-US" sz="1600" dirty="0"/>
          </a:p>
        </p:txBody>
      </p:sp>
      <p:sp>
        <p:nvSpPr>
          <p:cNvPr id="25" name="Google Shape;71;p14">
            <a:extLst>
              <a:ext uri="{FF2B5EF4-FFF2-40B4-BE49-F238E27FC236}">
                <a16:creationId xmlns:a16="http://schemas.microsoft.com/office/drawing/2014/main" id="{37F13F4E-B629-4074-768A-21A2865B1FBA}"/>
              </a:ext>
            </a:extLst>
          </p:cNvPr>
          <p:cNvSpPr txBox="1">
            <a:spLocks/>
          </p:cNvSpPr>
          <p:nvPr/>
        </p:nvSpPr>
        <p:spPr>
          <a:xfrm>
            <a:off x="8941524" y="4727119"/>
            <a:ext cx="122125" cy="245746"/>
          </a:xfrm>
          <a:prstGeom prst="rect">
            <a:avLst/>
          </a:prstGeom>
        </p:spPr>
        <p:txBody>
          <a:bodyPr spcFirstLastPara="1" vert="horz" wrap="square" lIns="0" tIns="0" rIns="0" bIns="0" rtlCol="0" anchor="b" anchorCtr="0">
            <a:noAutofit/>
          </a:bodyPr>
          <a:lstStyle>
            <a:lvl1pPr lvl="0" algn="l" defTabSz="685800" rtl="0" eaLnBrk="1" latinLnBrk="0" hangingPunct="1">
              <a:lnSpc>
                <a:spcPct val="90000"/>
              </a:lnSpc>
              <a:spcBef>
                <a:spcPts val="0"/>
              </a:spcBef>
              <a:spcAft>
                <a:spcPts val="0"/>
              </a:spcAft>
              <a:buSzPts val="3200"/>
              <a:buNone/>
              <a:defRPr sz="33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it-IT" sz="1200" dirty="0">
                <a:solidFill>
                  <a:schemeClr val="bg1"/>
                </a:solidFill>
                <a:latin typeface="Lexend Deca" panose="020B0604020202020204" charset="-78"/>
                <a:cs typeface="Lexend Deca" panose="020B0604020202020204" charset="-78"/>
              </a:rPr>
              <a:t>8</a:t>
            </a:r>
          </a:p>
        </p:txBody>
      </p:sp>
      <p:pic>
        <p:nvPicPr>
          <p:cNvPr id="3" name="Immagine 2" descr="Immagine che contiene testo, diverso, colorato, vario&#10;&#10;Descrizione generata automaticamente">
            <a:extLst>
              <a:ext uri="{FF2B5EF4-FFF2-40B4-BE49-F238E27FC236}">
                <a16:creationId xmlns:a16="http://schemas.microsoft.com/office/drawing/2014/main" id="{D2D2EC8D-C9DF-5597-FB6D-AE9C4A8C2ECE}"/>
              </a:ext>
            </a:extLst>
          </p:cNvPr>
          <p:cNvPicPr>
            <a:picLocks noChangeAspect="1"/>
          </p:cNvPicPr>
          <p:nvPr/>
        </p:nvPicPr>
        <p:blipFill>
          <a:blip r:embed="rId3"/>
          <a:stretch>
            <a:fillRect/>
          </a:stretch>
        </p:blipFill>
        <p:spPr>
          <a:xfrm>
            <a:off x="5643154" y="1472919"/>
            <a:ext cx="2834638" cy="2834638"/>
          </a:xfrm>
          <a:prstGeom prst="rect">
            <a:avLst/>
          </a:prstGeom>
        </p:spPr>
      </p:pic>
    </p:spTree>
    <p:extLst>
      <p:ext uri="{BB962C8B-B14F-4D97-AF65-F5344CB8AC3E}">
        <p14:creationId xmlns:p14="http://schemas.microsoft.com/office/powerpoint/2010/main" val="3442046827"/>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TM03457515[[fn=Vista]]</Template>
  <TotalTime>0</TotalTime>
  <Words>707</Words>
  <Application>Microsoft Office PowerPoint</Application>
  <PresentationFormat>Presentazione su schermo (16:9)</PresentationFormat>
  <Paragraphs>98</Paragraphs>
  <Slides>18</Slides>
  <Notes>18</Notes>
  <HiddenSlides>0</HiddenSlides>
  <MMClips>3</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18</vt:i4>
      </vt:variant>
    </vt:vector>
  </HeadingPairs>
  <TitlesOfParts>
    <vt:vector size="25" baseType="lpstr">
      <vt:lpstr>Calibri</vt:lpstr>
      <vt:lpstr>Lexend Deca</vt:lpstr>
      <vt:lpstr>Muli</vt:lpstr>
      <vt:lpstr>Calibri Light</vt:lpstr>
      <vt:lpstr>Arial</vt:lpstr>
      <vt:lpstr>Aliena template</vt:lpstr>
      <vt:lpstr>Tema di Office</vt:lpstr>
      <vt:lpstr>Blockchain for Sneakers Authentication and Generation of Related NFTs with GAN</vt:lpstr>
      <vt:lpstr>Overview</vt:lpstr>
      <vt:lpstr>Overview</vt:lpstr>
      <vt:lpstr>Overview</vt:lpstr>
      <vt:lpstr>Blockchain: Features</vt:lpstr>
      <vt:lpstr>Blockchain: Transaction and Data Retrieval</vt:lpstr>
      <vt:lpstr>NFT: GAN Generation</vt:lpstr>
      <vt:lpstr>NFT: GAN Generation</vt:lpstr>
      <vt:lpstr>NFT: GAN Generation</vt:lpstr>
      <vt:lpstr>NFT: GAN Generation</vt:lpstr>
      <vt:lpstr>NFT: Style Transfer</vt:lpstr>
      <vt:lpstr>NFT: Metadata</vt:lpstr>
      <vt:lpstr>NFT: Environment Set-Up</vt:lpstr>
      <vt:lpstr>NFT: Smart Contract and Minting</vt:lpstr>
      <vt:lpstr>Conclusions</vt:lpstr>
      <vt:lpstr>DEMO: Fake</vt:lpstr>
      <vt:lpstr>DEMO: Authentic</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for Sneakers Authentication and Generation of Related NFTs with GAN</dc:title>
  <dc:creator>Mirko</dc:creator>
  <cp:lastModifiedBy>Mirko Del Moro</cp:lastModifiedBy>
  <cp:revision>10</cp:revision>
  <dcterms:modified xsi:type="dcterms:W3CDTF">2022-06-16T09:04:39Z</dcterms:modified>
</cp:coreProperties>
</file>